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75"/>
  </p:notesMasterIdLst>
  <p:sldIdLst>
    <p:sldId id="256" r:id="rId3"/>
    <p:sldId id="320" r:id="rId4"/>
    <p:sldId id="257" r:id="rId5"/>
    <p:sldId id="258" r:id="rId6"/>
    <p:sldId id="281" r:id="rId7"/>
    <p:sldId id="268" r:id="rId8"/>
    <p:sldId id="269" r:id="rId9"/>
    <p:sldId id="271" r:id="rId10"/>
    <p:sldId id="322" r:id="rId11"/>
    <p:sldId id="319" r:id="rId12"/>
    <p:sldId id="324" r:id="rId13"/>
    <p:sldId id="326" r:id="rId14"/>
    <p:sldId id="327" r:id="rId15"/>
    <p:sldId id="328" r:id="rId16"/>
    <p:sldId id="325" r:id="rId17"/>
    <p:sldId id="323" r:id="rId18"/>
    <p:sldId id="330" r:id="rId19"/>
    <p:sldId id="338" r:id="rId20"/>
    <p:sldId id="337" r:id="rId21"/>
    <p:sldId id="331" r:id="rId22"/>
    <p:sldId id="339" r:id="rId23"/>
    <p:sldId id="340" r:id="rId24"/>
    <p:sldId id="341" r:id="rId25"/>
    <p:sldId id="332" r:id="rId26"/>
    <p:sldId id="333" r:id="rId27"/>
    <p:sldId id="342" r:id="rId28"/>
    <p:sldId id="334" r:id="rId29"/>
    <p:sldId id="343" r:id="rId30"/>
    <p:sldId id="344" r:id="rId31"/>
    <p:sldId id="345" r:id="rId32"/>
    <p:sldId id="346" r:id="rId33"/>
    <p:sldId id="347" r:id="rId34"/>
    <p:sldId id="329" r:id="rId35"/>
    <p:sldId id="284" r:id="rId36"/>
    <p:sldId id="290" r:id="rId37"/>
    <p:sldId id="289" r:id="rId38"/>
    <p:sldId id="273" r:id="rId39"/>
    <p:sldId id="282" r:id="rId40"/>
    <p:sldId id="274" r:id="rId41"/>
    <p:sldId id="283" r:id="rId42"/>
    <p:sldId id="286" r:id="rId43"/>
    <p:sldId id="291" r:id="rId44"/>
    <p:sldId id="288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259" r:id="rId73"/>
    <p:sldId id="336" r:id="rId74"/>
  </p:sldIdLst>
  <p:sldSz cx="9144000" cy="5143500" type="screen16x9"/>
  <p:notesSz cx="6858000" cy="9144000"/>
  <p:embeddedFontLst>
    <p:embeddedFont>
      <p:font typeface="Noto Sans Symbols" panose="020B0604020202020204" charset="0"/>
      <p:regular r:id="rId76"/>
      <p:bold r:id="rId77"/>
    </p:embeddedFont>
    <p:embeddedFont>
      <p:font typeface="Sigmar One" panose="00000500000000000000" pitchFamily="2" charset="0"/>
      <p:regular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A795A-BA5E-D8DA-1E4E-89611F672B88}" v="562" dt="2024-11-30T03:47:01.741"/>
    <p1510:client id="{89CE7DDF-5079-41C4-3D2D-BA67F24CCA7A}" v="133" dt="2024-12-01T09:29:37.231"/>
    <p1510:client id="{FD7CB33A-C763-086F-F867-F3DC078007D9}" v="97" dt="2024-11-30T04:05:41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8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850f94118_2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7850f9411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850f94118_2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7850f94118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0097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850f94118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7850f94118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252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850f94118_2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7850f94118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933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850f94118_2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7850f94118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4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850f94118_2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7850f94118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095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850f94118_2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7850f94118_2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9956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850f94118_2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7850f94118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4079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620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699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25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850f94118_2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7850f94118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9475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113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562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636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722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346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151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729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01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5534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48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850f94118_2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7850f94118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6715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469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3889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850f94118_2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7850f94118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6913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50f94118_2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7850f94118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6597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50f94118_2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7850f94118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826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850f94118_2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7850f9411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476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850f94118_2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7850f94118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50f94118_2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850f94118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642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50f94118_2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850f94118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50f94118_2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850f94118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50f94118_2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7850f94118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889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50f94118_2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7850f94118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421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50f94118_2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7850f94118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47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850f94118_2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7850f9411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232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50f94118_2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7850f94118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00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50f94118_2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7850f94118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71772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850f94118_2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7850f9411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86510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50f94118_2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7850f94118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825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50f94118_2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7850f94118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981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850f94118_2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7850f9411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711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850f94118_2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7850f94118_2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8573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850f94118_2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7850f94118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1844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194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6175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0022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7276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6279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29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362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526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334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850f94118_2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7850f94118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109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4596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4515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6968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3324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27703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3253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8979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537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6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850f94118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7850f94118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50f94118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850f94118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34596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850f94118_2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7850f94118_2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850f94118_2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7850f94118_2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7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850f94118_2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7850f94118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850f94118_2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7850f94118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75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t="37241"/>
          <a:stretch/>
        </p:blipFill>
        <p:spPr>
          <a:xfrm>
            <a:off x="7905482" y="336947"/>
            <a:ext cx="468183" cy="748903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2750" y="336948"/>
            <a:ext cx="1989534" cy="1013361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t="15837"/>
          <a:stretch/>
        </p:blipFill>
        <p:spPr>
          <a:xfrm>
            <a:off x="7017793" y="336947"/>
            <a:ext cx="315266" cy="1091803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5">
            <a:alphaModFix/>
          </a:blip>
          <a:srcRect t="35066"/>
          <a:stretch/>
        </p:blipFill>
        <p:spPr>
          <a:xfrm>
            <a:off x="522685" y="336947"/>
            <a:ext cx="453487" cy="653653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6">
            <a:alphaModFix/>
          </a:blip>
          <a:srcRect t="19324"/>
          <a:stretch/>
        </p:blipFill>
        <p:spPr>
          <a:xfrm>
            <a:off x="2106764" y="336947"/>
            <a:ext cx="334597" cy="1013362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91716" y="336948"/>
            <a:ext cx="1989534" cy="1013361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42530" y="3426285"/>
            <a:ext cx="771630" cy="1174592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0874" y="3705923"/>
            <a:ext cx="496414" cy="566159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49099" y="4018081"/>
            <a:ext cx="694467" cy="694467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8702" y="2892076"/>
            <a:ext cx="754091" cy="901115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783455">
            <a:off x="8246281" y="2609075"/>
            <a:ext cx="403130" cy="1067110"/>
          </a:xfrm>
          <a:prstGeom prst="rect">
            <a:avLst/>
          </a:prstGeom>
          <a:noFill/>
          <a:ln>
            <a:noFill/>
          </a:ln>
          <a:effectLst>
            <a:outerShdw dist="38100" dir="13500000" algn="br" rotWithShape="0">
              <a:srgbClr val="AC002D">
                <a:alpha val="24705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77279" y="3156347"/>
            <a:ext cx="1189918" cy="1189918"/>
          </a:xfrm>
          <a:prstGeom prst="rect">
            <a:avLst/>
          </a:prstGeom>
          <a:noFill/>
          <a:ln>
            <a:noFill/>
          </a:ln>
          <a:effectLst>
            <a:outerShdw dist="38100" dir="13500000" algn="br" rotWithShape="0">
              <a:srgbClr val="AC002D">
                <a:alpha val="24705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00434" y="3720942"/>
            <a:ext cx="796773" cy="796773"/>
          </a:xfrm>
          <a:prstGeom prst="rect">
            <a:avLst/>
          </a:prstGeom>
          <a:noFill/>
          <a:ln>
            <a:noFill/>
          </a:ln>
          <a:effectLst>
            <a:outerShdw dist="38100" dir="13500000" algn="br" rotWithShape="0">
              <a:srgbClr val="AC002D">
                <a:alpha val="24705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77279" y="3114675"/>
            <a:ext cx="2061946" cy="189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104775" y="3114675"/>
            <a:ext cx="2061946" cy="189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22685" y="903173"/>
            <a:ext cx="8098630" cy="3337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t="37241"/>
          <a:stretch/>
        </p:blipFill>
        <p:spPr>
          <a:xfrm>
            <a:off x="8119535" y="336947"/>
            <a:ext cx="349837" cy="559598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5658" y="336947"/>
            <a:ext cx="1486626" cy="757207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t="15837"/>
          <a:stretch/>
        </p:blipFill>
        <p:spPr>
          <a:xfrm>
            <a:off x="7456232" y="336947"/>
            <a:ext cx="235574" cy="815820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t="35066"/>
          <a:stretch/>
        </p:blipFill>
        <p:spPr>
          <a:xfrm>
            <a:off x="489579" y="336947"/>
            <a:ext cx="338856" cy="488425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6">
            <a:alphaModFix/>
          </a:blip>
          <a:srcRect t="19324"/>
          <a:stretch/>
        </p:blipFill>
        <p:spPr>
          <a:xfrm>
            <a:off x="1673239" y="336947"/>
            <a:ext cx="250019" cy="757207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91716" y="336947"/>
            <a:ext cx="1486626" cy="757207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5175" y="4318722"/>
            <a:ext cx="477985" cy="727599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30226" y="4507168"/>
            <a:ext cx="307503" cy="350706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04576" y="4590767"/>
            <a:ext cx="430186" cy="430186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572" y="2792916"/>
            <a:ext cx="477986" cy="571177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783455">
            <a:off x="3878620" y="4391547"/>
            <a:ext cx="255526" cy="676394"/>
          </a:xfrm>
          <a:prstGeom prst="rect">
            <a:avLst/>
          </a:prstGeom>
          <a:noFill/>
          <a:ln>
            <a:noFill/>
          </a:ln>
          <a:effectLst>
            <a:outerShdw dist="38100" dir="13500000" algn="br" rotWithShape="0">
              <a:srgbClr val="AC002D">
                <a:alpha val="24705"/>
              </a:srgbClr>
            </a:outerShdw>
          </a:effectLst>
        </p:spPr>
      </p:pic>
      <p:grpSp>
        <p:nvGrpSpPr>
          <p:cNvPr id="86" name="Google Shape;86;p15"/>
          <p:cNvGrpSpPr/>
          <p:nvPr/>
        </p:nvGrpSpPr>
        <p:grpSpPr>
          <a:xfrm>
            <a:off x="3031869" y="4368692"/>
            <a:ext cx="879188" cy="718098"/>
            <a:chOff x="8667245" y="4208462"/>
            <a:chExt cx="2222350" cy="1815158"/>
          </a:xfrm>
        </p:grpSpPr>
        <p:pic>
          <p:nvPicPr>
            <p:cNvPr id="87" name="Google Shape;87;p1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303038" y="4208462"/>
              <a:ext cx="1586557" cy="1586557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667245" y="4961256"/>
              <a:ext cx="1062364" cy="1062364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</p:grpSp>
      <p:pic>
        <p:nvPicPr>
          <p:cNvPr id="89" name="Google Shape;89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45267" y="3880851"/>
            <a:ext cx="1586110" cy="145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-161394" y="3832056"/>
            <a:ext cx="1586110" cy="145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2123" y="799566"/>
            <a:ext cx="8169596" cy="370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>
  <p:cSld name="2_PPTMON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685" y="903173"/>
            <a:ext cx="8098630" cy="333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t="37241"/>
          <a:stretch/>
        </p:blipFill>
        <p:spPr>
          <a:xfrm>
            <a:off x="8119535" y="336947"/>
            <a:ext cx="349837" cy="559598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5658" y="336947"/>
            <a:ext cx="1486626" cy="757207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5">
            <a:alphaModFix/>
          </a:blip>
          <a:srcRect t="15837"/>
          <a:stretch/>
        </p:blipFill>
        <p:spPr>
          <a:xfrm>
            <a:off x="7456232" y="336947"/>
            <a:ext cx="235574" cy="815820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6">
            <a:alphaModFix/>
          </a:blip>
          <a:srcRect t="35066"/>
          <a:stretch/>
        </p:blipFill>
        <p:spPr>
          <a:xfrm>
            <a:off x="489579" y="336947"/>
            <a:ext cx="338856" cy="488425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7">
            <a:alphaModFix/>
          </a:blip>
          <a:srcRect t="19324"/>
          <a:stretch/>
        </p:blipFill>
        <p:spPr>
          <a:xfrm>
            <a:off x="1673239" y="336947"/>
            <a:ext cx="250019" cy="757207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91716" y="336947"/>
            <a:ext cx="1486626" cy="757207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5886" y="3915775"/>
            <a:ext cx="477985" cy="727599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38642" y="4088996"/>
            <a:ext cx="307503" cy="350706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59679" y="4282361"/>
            <a:ext cx="430186" cy="430186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5405" y="3561012"/>
            <a:ext cx="477986" cy="571177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783455">
            <a:off x="8150180" y="3454995"/>
            <a:ext cx="255526" cy="676394"/>
          </a:xfrm>
          <a:prstGeom prst="rect">
            <a:avLst/>
          </a:prstGeom>
          <a:noFill/>
          <a:ln>
            <a:noFill/>
          </a:ln>
          <a:effectLst>
            <a:outerShdw dist="38100" dir="13500000" algn="br" rotWithShape="0">
              <a:srgbClr val="AC002D">
                <a:alpha val="24705"/>
              </a:srgbClr>
            </a:outerShdw>
          </a:effectLst>
        </p:spPr>
      </p:pic>
      <p:grpSp>
        <p:nvGrpSpPr>
          <p:cNvPr id="107" name="Google Shape;107;p16"/>
          <p:cNvGrpSpPr/>
          <p:nvPr/>
        </p:nvGrpSpPr>
        <p:grpSpPr>
          <a:xfrm>
            <a:off x="6907826" y="3994450"/>
            <a:ext cx="879188" cy="718098"/>
            <a:chOff x="8667245" y="4208462"/>
            <a:chExt cx="2222350" cy="1815158"/>
          </a:xfrm>
        </p:grpSpPr>
        <p:pic>
          <p:nvPicPr>
            <p:cNvPr id="108" name="Google Shape;108;p1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9303038" y="4208462"/>
              <a:ext cx="1586557" cy="1586557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109" name="Google Shape;109;p1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667245" y="4961256"/>
              <a:ext cx="1062364" cy="1062364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</p:grpSp>
      <p:pic>
        <p:nvPicPr>
          <p:cNvPr id="110" name="Google Shape;110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374141" y="3513163"/>
            <a:ext cx="1586110" cy="145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flipH="1">
            <a:off x="183117" y="3513163"/>
            <a:ext cx="1586110" cy="145393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>
            <a:spLocks noGrp="1"/>
          </p:cNvSpPr>
          <p:nvPr>
            <p:ph type="pic" idx="2"/>
          </p:nvPr>
        </p:nvSpPr>
        <p:spPr>
          <a:xfrm>
            <a:off x="4859980" y="1018406"/>
            <a:ext cx="3106691" cy="3106687"/>
          </a:xfrm>
          <a:prstGeom prst="roundRect">
            <a:avLst>
              <a:gd name="adj" fmla="val 865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b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4_PPTMON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685" y="903173"/>
            <a:ext cx="8098630" cy="333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t="37241"/>
          <a:stretch/>
        </p:blipFill>
        <p:spPr>
          <a:xfrm>
            <a:off x="8119535" y="336947"/>
            <a:ext cx="349837" cy="559598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5658" y="336947"/>
            <a:ext cx="1486626" cy="757207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5">
            <a:alphaModFix/>
          </a:blip>
          <a:srcRect t="15837"/>
          <a:stretch/>
        </p:blipFill>
        <p:spPr>
          <a:xfrm>
            <a:off x="7456232" y="336947"/>
            <a:ext cx="235574" cy="815820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6">
            <a:alphaModFix/>
          </a:blip>
          <a:srcRect t="35066"/>
          <a:stretch/>
        </p:blipFill>
        <p:spPr>
          <a:xfrm>
            <a:off x="489579" y="336947"/>
            <a:ext cx="338856" cy="488425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7">
            <a:alphaModFix/>
          </a:blip>
          <a:srcRect t="19324"/>
          <a:stretch/>
        </p:blipFill>
        <p:spPr>
          <a:xfrm>
            <a:off x="1673239" y="336947"/>
            <a:ext cx="250019" cy="757207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91716" y="336947"/>
            <a:ext cx="1486626" cy="757207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5886" y="3915775"/>
            <a:ext cx="477985" cy="727599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59679" y="4282361"/>
            <a:ext cx="430186" cy="430186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5405" y="3561012"/>
            <a:ext cx="477986" cy="571177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783455">
            <a:off x="8150180" y="3454995"/>
            <a:ext cx="255526" cy="676394"/>
          </a:xfrm>
          <a:prstGeom prst="rect">
            <a:avLst/>
          </a:prstGeom>
          <a:noFill/>
          <a:ln>
            <a:noFill/>
          </a:ln>
          <a:effectLst>
            <a:outerShdw dist="38100" dir="13500000" algn="br" rotWithShape="0">
              <a:srgbClr val="AC002D">
                <a:alpha val="24705"/>
              </a:srgbClr>
            </a:outerShdw>
          </a:effectLst>
        </p:spPr>
      </p:pic>
      <p:grpSp>
        <p:nvGrpSpPr>
          <p:cNvPr id="152" name="Google Shape;152;p18"/>
          <p:cNvGrpSpPr/>
          <p:nvPr/>
        </p:nvGrpSpPr>
        <p:grpSpPr>
          <a:xfrm>
            <a:off x="6907826" y="3994450"/>
            <a:ext cx="879188" cy="718098"/>
            <a:chOff x="8667245" y="4208462"/>
            <a:chExt cx="2222350" cy="1815158"/>
          </a:xfrm>
        </p:grpSpPr>
        <p:pic>
          <p:nvPicPr>
            <p:cNvPr id="153" name="Google Shape;153;p1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303038" y="4208462"/>
              <a:ext cx="1586557" cy="1586557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154" name="Google Shape;154;p1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667245" y="4961256"/>
              <a:ext cx="1062364" cy="1062364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</p:grpSp>
      <p:pic>
        <p:nvPicPr>
          <p:cNvPr id="155" name="Google Shape;155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374141" y="3513163"/>
            <a:ext cx="1586110" cy="145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183117" y="3513163"/>
            <a:ext cx="1586110" cy="145393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>
            <a:spLocks noGrp="1"/>
          </p:cNvSpPr>
          <p:nvPr>
            <p:ph type="pic" idx="2"/>
          </p:nvPr>
        </p:nvSpPr>
        <p:spPr>
          <a:xfrm>
            <a:off x="756268" y="1715226"/>
            <a:ext cx="3642871" cy="1685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24000" anchor="b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838642" y="4088996"/>
            <a:ext cx="307503" cy="350706"/>
          </a:xfrm>
          <a:prstGeom prst="rect">
            <a:avLst/>
          </a:prstGeom>
          <a:noFill/>
          <a:ln>
            <a:noFill/>
          </a:ln>
          <a:effectLst>
            <a:outerShdw dist="38100" dir="18900000" algn="bl" rotWithShape="0">
              <a:srgbClr val="AC002D">
                <a:alpha val="24705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>
  <p:cSld name="5_PPTMON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685" y="903173"/>
            <a:ext cx="8098630" cy="333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t="37241"/>
          <a:stretch/>
        </p:blipFill>
        <p:spPr>
          <a:xfrm>
            <a:off x="8119535" y="336947"/>
            <a:ext cx="349837" cy="559598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5658" y="336947"/>
            <a:ext cx="1486626" cy="757207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5">
            <a:alphaModFix/>
          </a:blip>
          <a:srcRect t="15837"/>
          <a:stretch/>
        </p:blipFill>
        <p:spPr>
          <a:xfrm>
            <a:off x="7456232" y="336947"/>
            <a:ext cx="235574" cy="815820"/>
          </a:xfrm>
          <a:prstGeom prst="rect">
            <a:avLst/>
          </a:prstGeom>
          <a:noFill/>
          <a:ln>
            <a:noFill/>
          </a:ln>
          <a:effectLst>
            <a:outerShdw dist="38100" dir="8100000" algn="tr" rotWithShape="0">
              <a:srgbClr val="AC002D">
                <a:alpha val="24705"/>
              </a:srgbClr>
            </a:outerShdw>
          </a:effectLst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6">
            <a:alphaModFix/>
          </a:blip>
          <a:srcRect t="35066"/>
          <a:stretch/>
        </p:blipFill>
        <p:spPr>
          <a:xfrm>
            <a:off x="489579" y="336947"/>
            <a:ext cx="338856" cy="488425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7">
            <a:alphaModFix/>
          </a:blip>
          <a:srcRect t="19324"/>
          <a:stretch/>
        </p:blipFill>
        <p:spPr>
          <a:xfrm>
            <a:off x="1673239" y="336947"/>
            <a:ext cx="250019" cy="757207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91716" y="336947"/>
            <a:ext cx="1486626" cy="757207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AC002D">
                <a:alpha val="24705"/>
              </a:srgbClr>
            </a:outerShdw>
          </a:effectLst>
        </p:spPr>
      </p:pic>
      <p:sp>
        <p:nvSpPr>
          <p:cNvPr id="168" name="Google Shape;168;p19"/>
          <p:cNvSpPr>
            <a:spLocks noGrp="1"/>
          </p:cNvSpPr>
          <p:nvPr>
            <p:ph type="pic" idx="2"/>
          </p:nvPr>
        </p:nvSpPr>
        <p:spPr>
          <a:xfrm>
            <a:off x="752475" y="2478088"/>
            <a:ext cx="7639050" cy="19710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21000" rIns="68575" bIns="34275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439341" y="394097"/>
            <a:ext cx="8265318" cy="4355306"/>
          </a:xfrm>
          <a:prstGeom prst="rect">
            <a:avLst/>
          </a:prstGeom>
          <a:solidFill>
            <a:srgbClr val="D50037"/>
          </a:solidFill>
          <a:ln w="127000" cap="flat" cmpd="sng">
            <a:solidFill>
              <a:srgbClr val="B28D5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27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/>
          <p:nvPr/>
        </p:nvSpPr>
        <p:spPr>
          <a:xfrm>
            <a:off x="1355285" y="3129283"/>
            <a:ext cx="64334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" tIns="13500" rIns="13500" bIns="13500" anchor="t" anchorCtr="0">
            <a:noAutofit/>
          </a:bodyPr>
          <a:lstStyle/>
          <a:p>
            <a:pPr lvl="0" algn="ctr"/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Desktop Application for Billiard Club Management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1382487" y="3519339"/>
            <a:ext cx="6379027" cy="2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" tIns="13500" rIns="13500" bIns="135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NHÓM:</a:t>
            </a:r>
            <a:r>
              <a:rPr lang="ko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｜   </a:t>
            </a:r>
            <a:r>
              <a:rPr lang="en-US" altLang="ko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02/12/2024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1382487" y="1255360"/>
            <a:ext cx="6379027" cy="1873923"/>
          </a:xfrm>
          <a:prstGeom prst="rect">
            <a:avLst/>
          </a:prstGeom>
          <a:noFill/>
          <a:ln>
            <a:noFill/>
          </a:ln>
          <a:effectLst>
            <a:outerShdw dist="114300" dir="2700000" algn="tl" rotWithShape="0">
              <a:srgbClr val="AC002D"/>
            </a:outerShdw>
          </a:effectLst>
        </p:spPr>
        <p:txBody>
          <a:bodyPr spcFirstLastPara="1" wrap="square" lIns="13500" tIns="13500" rIns="13500" bIns="13500" anchor="t" anchorCtr="0">
            <a:noAutofit/>
          </a:bodyPr>
          <a:lstStyle/>
          <a:p>
            <a:pPr algn="ctr"/>
            <a:r>
              <a:rPr lang="en-US" altLang="ko" sz="6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Công </a:t>
            </a:r>
            <a:r>
              <a:rPr lang="en-US" altLang="ko" sz="6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nghệ</a:t>
            </a:r>
            <a:br>
              <a:rPr lang="en-US" altLang="ko" sz="60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</a:br>
            <a:r>
              <a:rPr lang="en-US" altLang="ko" sz="6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phần</a:t>
            </a:r>
            <a:r>
              <a:rPr lang="en-US" altLang="ko" sz="60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 </a:t>
            </a:r>
            <a:r>
              <a:rPr lang="en-US" altLang="ko" sz="6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mềm</a:t>
            </a:r>
            <a:r>
              <a:rPr lang="en-US" altLang="ko" sz="60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/>
          <p:nvPr/>
        </p:nvSpPr>
        <p:spPr>
          <a:xfrm>
            <a:off x="1342199" y="2305537"/>
            <a:ext cx="645892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Kiến</a:t>
            </a:r>
            <a: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trúc</a:t>
            </a:r>
            <a: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hệ</a:t>
            </a:r>
            <a: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thống</a:t>
            </a:r>
            <a:b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</a:br>
            <a:r>
              <a:rPr lang="en-US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r>
              <a:rPr lang="en-US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công</a:t>
            </a:r>
            <a:r>
              <a:rPr lang="en-US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nghệ</a:t>
            </a:r>
            <a:r>
              <a:rPr lang="en-US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 </a:t>
            </a:r>
            <a:r>
              <a:rPr lang="en-US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được</a:t>
            </a:r>
            <a:r>
              <a:rPr lang="en-US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sử</a:t>
            </a:r>
            <a:r>
              <a:rPr lang="en-US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dụng</a:t>
            </a:r>
            <a:endParaRPr lang="en-US" sz="3000" dirty="0" err="1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1568806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/>
          <p:nvPr/>
        </p:nvSpPr>
        <p:spPr>
          <a:xfrm>
            <a:off x="6195337" y="3305366"/>
            <a:ext cx="231627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Data Access Layer</a:t>
            </a:r>
            <a:endParaRPr lang="en-US" dirty="0"/>
          </a:p>
        </p:txBody>
      </p:sp>
      <p:sp>
        <p:nvSpPr>
          <p:cNvPr id="507" name="Google Shape;507;p40"/>
          <p:cNvSpPr/>
          <p:nvPr/>
        </p:nvSpPr>
        <p:spPr>
          <a:xfrm>
            <a:off x="524234" y="3310672"/>
            <a:ext cx="2540195" cy="29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r"/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Business Logic Layer</a:t>
            </a:r>
            <a:endParaRPr lang="en-US" dirty="0"/>
          </a:p>
        </p:txBody>
      </p:sp>
      <p:sp>
        <p:nvSpPr>
          <p:cNvPr id="508" name="Google Shape;508;p40"/>
          <p:cNvSpPr/>
          <p:nvPr/>
        </p:nvSpPr>
        <p:spPr>
          <a:xfrm>
            <a:off x="3735509" y="1404721"/>
            <a:ext cx="1672981" cy="1672981"/>
          </a:xfrm>
          <a:prstGeom prst="ellipse">
            <a:avLst/>
          </a:prstGeom>
          <a:solidFill>
            <a:srgbClr val="FFCF38">
              <a:alpha val="71764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3067049" y="2621114"/>
            <a:ext cx="1672981" cy="1672981"/>
          </a:xfrm>
          <a:prstGeom prst="ellipse">
            <a:avLst/>
          </a:prstGeom>
          <a:solidFill>
            <a:srgbClr val="006941">
              <a:alpha val="71764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0"/>
          <p:cNvSpPr/>
          <p:nvPr/>
        </p:nvSpPr>
        <p:spPr>
          <a:xfrm>
            <a:off x="4403970" y="2621114"/>
            <a:ext cx="1672981" cy="1672981"/>
          </a:xfrm>
          <a:prstGeom prst="ellipse">
            <a:avLst/>
          </a:prstGeom>
          <a:solidFill>
            <a:srgbClr val="E74F42">
              <a:alpha val="71764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5555774" y="2012318"/>
            <a:ext cx="2645984" cy="29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Presentation Layer 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27" name="Google Shape;527;p40"/>
          <p:cNvSpPr txBox="1"/>
          <p:nvPr/>
        </p:nvSpPr>
        <p:spPr>
          <a:xfrm>
            <a:off x="1219199" y="697594"/>
            <a:ext cx="670560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Kiến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trúc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hệ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thống</a:t>
            </a:r>
            <a:endParaRPr lang="en-US" altLang="ko" sz="2100" dirty="0" err="1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19312-A244-4871-C610-A3DFB95C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26" y="2000751"/>
            <a:ext cx="476250" cy="47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5FE71-005C-62AD-7904-C0B57B33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876" y="3307141"/>
            <a:ext cx="490906" cy="477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DD3A4-6170-7462-791F-C6843CA40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896" y="3224578"/>
            <a:ext cx="463061" cy="4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1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8" grpId="0" animBg="1"/>
      <p:bldP spid="509" grpId="0" animBg="1"/>
      <p:bldP spid="510" grpId="0" animBg="1"/>
      <p:bldP spid="5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/>
          <p:nvPr/>
        </p:nvSpPr>
        <p:spPr>
          <a:xfrm>
            <a:off x="1631248" y="1891293"/>
            <a:ext cx="769052" cy="7690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" tIns="27000" rIns="54000" bIns="27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50037"/>
                </a:solidFill>
                <a:latin typeface="Sigmar One"/>
                <a:ea typeface="Sigmar One"/>
                <a:cs typeface="Sigmar One"/>
                <a:sym typeface="Sigmar One"/>
              </a:rPr>
              <a:t>01</a:t>
            </a:r>
            <a:endParaRPr sz="2100">
              <a:solidFill>
                <a:srgbClr val="D50037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1631249" y="3195009"/>
            <a:ext cx="1729864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>
              <a:buClr>
                <a:schemeClr val="bg1"/>
              </a:buClr>
            </a:pP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Windows Forms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hiển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thị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trực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altLang="ko" sz="1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1631248" y="2738865"/>
            <a:ext cx="3292445" cy="35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Thành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phần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giao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diện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5181600" y="1891293"/>
            <a:ext cx="769052" cy="7690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" tIns="27000" rIns="54000" bIns="27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50037"/>
                </a:solidFill>
                <a:latin typeface="Sigmar One"/>
                <a:ea typeface="Sigmar One"/>
                <a:cs typeface="Sigmar One"/>
                <a:sym typeface="Sigmar One"/>
              </a:rPr>
              <a:t>02</a:t>
            </a:r>
            <a:endParaRPr sz="2100">
              <a:solidFill>
                <a:srgbClr val="D50037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5181601" y="3195009"/>
            <a:ext cx="2934410" cy="98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danh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sách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bida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trạng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thái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Hiển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thị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khách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nhân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kho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hàng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và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báo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cáo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Tương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tác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qua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nút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bấm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textbox, combo box, </a:t>
            </a:r>
            <a:r>
              <a:rPr lang="en-US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grid view.</a:t>
            </a:r>
            <a:endParaRPr lang="en-US" dirty="0">
              <a:solidFill>
                <a:schemeClr val="lt1"/>
              </a:solidFill>
            </a:endParaRPr>
          </a:p>
          <a:p>
            <a:pPr marL="171450" lvl="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altLang="ko" sz="1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5181600" y="2835580"/>
            <a:ext cx="29400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Chức</a:t>
            </a:r>
            <a:r>
              <a:rPr lang="en-US" sz="18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năng</a:t>
            </a:r>
            <a:r>
              <a:rPr lang="en-US" sz="18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chính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1863544" y="1028891"/>
            <a:ext cx="541691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Presentation Layer </a:t>
            </a:r>
          </a:p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100" dirty="0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339012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/>
      <p:bldP spid="495" grpId="0"/>
      <p:bldP spid="496" grpId="0" animBg="1"/>
      <p:bldP spid="497" grpId="0"/>
      <p:bldP spid="4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/>
          <p:nvPr/>
        </p:nvSpPr>
        <p:spPr>
          <a:xfrm>
            <a:off x="1631248" y="1891293"/>
            <a:ext cx="769052" cy="7690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" tIns="27000" rIns="54000" bIns="27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50037"/>
                </a:solidFill>
                <a:latin typeface="Sigmar One"/>
                <a:ea typeface="Sigmar One"/>
                <a:cs typeface="Sigmar One"/>
                <a:sym typeface="Sigmar One"/>
              </a:rPr>
              <a:t>01</a:t>
            </a:r>
            <a:endParaRPr sz="2100">
              <a:solidFill>
                <a:srgbClr val="D50037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1631248" y="3507136"/>
            <a:ext cx="2253005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điểm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thưởng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xử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khuyến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mãi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trạng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thái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hóa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đơn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1631248" y="2756449"/>
            <a:ext cx="2386837" cy="35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Chức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năng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xử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lý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nghiệp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vụ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chính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5181600" y="1891293"/>
            <a:ext cx="769052" cy="7690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" tIns="27000" rIns="54000" bIns="27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50037"/>
                </a:solidFill>
                <a:latin typeface="Sigmar One"/>
                <a:ea typeface="Sigmar One"/>
                <a:cs typeface="Sigmar One"/>
                <a:sym typeface="Sigmar One"/>
              </a:rPr>
              <a:t>02</a:t>
            </a:r>
            <a:endParaRPr sz="2100">
              <a:solidFill>
                <a:srgbClr val="D50037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5181601" y="3287328"/>
            <a:ext cx="3431175" cy="125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Khách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Thêm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sửa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xóa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xử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điểm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thưởng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  <a:ea typeface="Calibri"/>
              <a:sym typeface="Calibri"/>
            </a:endParaRPr>
          </a:p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Nhân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lịch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làm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việc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phân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quyền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truy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cập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Kho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hàng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: Theo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dõi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tồn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kho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cập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nhật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số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lượng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Doanh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Tổng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tạo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cáo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chi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tiết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  <a:p>
            <a:pPr marL="171450" lvl="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altLang="ko" sz="1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5181600" y="2756450"/>
            <a:ext cx="29400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Các module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quản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lý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1863544" y="1028891"/>
            <a:ext cx="541691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Business Logic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9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/>
      <p:bldP spid="495" grpId="0"/>
      <p:bldP spid="496" grpId="0" animBg="1"/>
      <p:bldP spid="497" grpId="0"/>
      <p:bldP spid="4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/>
          <p:nvPr/>
        </p:nvSpPr>
        <p:spPr>
          <a:xfrm>
            <a:off x="1631248" y="1891293"/>
            <a:ext cx="769052" cy="7690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" tIns="27000" rIns="54000" bIns="27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50037"/>
                </a:solidFill>
                <a:latin typeface="Sigmar One"/>
                <a:ea typeface="Sigmar One"/>
                <a:cs typeface="Sigmar One"/>
                <a:sym typeface="Sigmar One"/>
              </a:rPr>
              <a:t>01</a:t>
            </a:r>
            <a:endParaRPr sz="2100">
              <a:solidFill>
                <a:srgbClr val="D50037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1631248" y="3397232"/>
            <a:ext cx="1852955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Tương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tác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trực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tiếp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sở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SQL Server.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1631248" y="2870749"/>
            <a:ext cx="2386837" cy="35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Vai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trò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5181600" y="1891293"/>
            <a:ext cx="769052" cy="7690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" tIns="27000" rIns="54000" bIns="27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50037"/>
                </a:solidFill>
                <a:latin typeface="Sigmar One"/>
                <a:ea typeface="Sigmar One"/>
                <a:cs typeface="Sigmar One"/>
                <a:sym typeface="Sigmar One"/>
              </a:rPr>
              <a:t>02</a:t>
            </a:r>
            <a:endParaRPr sz="2100">
              <a:solidFill>
                <a:srgbClr val="D50037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5181601" y="3397232"/>
            <a:ext cx="2780544" cy="98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nối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và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thực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hiện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truy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vấn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SQL.</a:t>
            </a:r>
            <a:endParaRPr lang="en-US" altLang="ko" dirty="0">
              <a:solidFill>
                <a:schemeClr val="lt1"/>
              </a:solidFill>
              <a:ea typeface="Calibri"/>
            </a:endParaRPr>
          </a:p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Trả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dữ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liệu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cho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lớp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Business Logic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xử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lý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  <a:p>
            <a:pPr marL="171450" indent="-1714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LINQ to SQL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tác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5181600" y="2870750"/>
            <a:ext cx="29400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Chức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năng</a:t>
            </a:r>
            <a:r>
              <a:rPr lang="en-US" sz="18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igmar One"/>
                <a:sym typeface="Sigmar One"/>
              </a:rPr>
              <a:t>chính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1863544" y="1028891"/>
            <a:ext cx="541691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Data Access Layer</a:t>
            </a:r>
          </a:p>
          <a:p>
            <a:pPr algn="ctr"/>
            <a:endParaRPr lang="en-US" sz="2100" dirty="0">
              <a:solidFill>
                <a:schemeClr val="lt1"/>
              </a:solidFill>
              <a:latin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1764182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/>
      <p:bldP spid="495" grpId="0"/>
      <p:bldP spid="496" grpId="0" animBg="1"/>
      <p:bldP spid="497" grpId="0"/>
      <p:bldP spid="4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/>
        </p:nvSpPr>
        <p:spPr>
          <a:xfrm>
            <a:off x="1321899" y="1045608"/>
            <a:ext cx="650020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ko" sz="27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Công </a:t>
            </a:r>
            <a:r>
              <a:rPr lang="en-US" altLang="ko" sz="27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nghệ</a:t>
            </a:r>
            <a:r>
              <a:rPr lang="en-US" altLang="ko" sz="27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7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sử</a:t>
            </a:r>
            <a:r>
              <a:rPr lang="en-US" altLang="ko" sz="27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7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dụng</a:t>
            </a:r>
            <a:endParaRPr lang="en-US" altLang="ko" sz="2700" dirty="0" err="1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1207248" y="2655709"/>
            <a:ext cx="1671884" cy="127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vi-V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C# (.NET </a:t>
            </a:r>
            <a:r>
              <a:rPr lang="vi-VN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</a:t>
            </a:r>
            <a:r>
              <a:rPr lang="vi-V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được chọn vì tích hợp tốt với Windows </a:t>
            </a:r>
            <a:r>
              <a:rPr lang="vi-VN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Forms</a:t>
            </a:r>
            <a:r>
              <a:rPr lang="vi-V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LINQ, và SQL Server.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882651" y="1956180"/>
            <a:ext cx="200788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Ngôn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ngữ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b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</a:b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lập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trình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1093297" y="1566071"/>
            <a:ext cx="156568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01.</a:t>
            </a:r>
            <a:endParaRPr sz="1100"/>
          </a:p>
        </p:txBody>
      </p:sp>
      <p:sp>
        <p:nvSpPr>
          <p:cNvPr id="354" name="Google Shape;354;p31"/>
          <p:cNvSpPr txBox="1"/>
          <p:nvPr/>
        </p:nvSpPr>
        <p:spPr>
          <a:xfrm>
            <a:off x="3114742" y="2646917"/>
            <a:ext cx="1117274" cy="126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Windows Forms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chọn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nhờ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khả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năng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kéo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thả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trực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thư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viện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phú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2890539" y="1956180"/>
            <a:ext cx="156568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Giao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diện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người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dùng</a:t>
            </a:r>
            <a:endParaRPr lang="en-US" sz="1500" dirty="0" err="1">
              <a:solidFill>
                <a:schemeClr val="lt1"/>
              </a:solidFill>
              <a:latin typeface="Sigmar One"/>
            </a:endParaRPr>
          </a:p>
        </p:txBody>
      </p:sp>
      <p:sp>
        <p:nvSpPr>
          <p:cNvPr id="356" name="Google Shape;356;p31"/>
          <p:cNvSpPr/>
          <p:nvPr/>
        </p:nvSpPr>
        <p:spPr>
          <a:xfrm>
            <a:off x="2890539" y="1566071"/>
            <a:ext cx="156568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02.</a:t>
            </a:r>
            <a:endParaRPr sz="1100" dirty="0"/>
          </a:p>
        </p:txBody>
      </p:sp>
      <p:sp>
        <p:nvSpPr>
          <p:cNvPr id="357" name="Google Shape;357;p31"/>
          <p:cNvSpPr txBox="1"/>
          <p:nvPr/>
        </p:nvSpPr>
        <p:spPr>
          <a:xfrm>
            <a:off x="4775702" y="2668898"/>
            <a:ext cx="1394231" cy="114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Server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khách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nhân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bida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khả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năng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xử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lớn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tích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dễ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dàng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.NET.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4687780" y="1956180"/>
            <a:ext cx="156568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Cơ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sở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b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</a:b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dữ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liệu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4687780" y="1566071"/>
            <a:ext cx="156568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03.</a:t>
            </a:r>
            <a:endParaRPr sz="1100" dirty="0"/>
          </a:p>
        </p:txBody>
      </p:sp>
      <p:sp>
        <p:nvSpPr>
          <p:cNvPr id="360" name="Google Shape;360;p31"/>
          <p:cNvSpPr txBox="1"/>
          <p:nvPr/>
        </p:nvSpPr>
        <p:spPr>
          <a:xfrm>
            <a:off x="6612511" y="2646917"/>
            <a:ext cx="1310705" cy="114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LINQ to SQL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dùng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viết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tác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trực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tiếp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SQL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C#.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6485023" y="1956180"/>
            <a:ext cx="156568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Truy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cập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cơ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sở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dữ</a:t>
            </a:r>
            <a:r>
              <a:rPr lang="en-US" sz="15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sym typeface="Sigmar One"/>
              </a:rPr>
              <a:t>liệu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6485023" y="1566071"/>
            <a:ext cx="156568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04.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84988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/>
      <p:bldP spid="352" grpId="0"/>
      <p:bldP spid="353" grpId="0"/>
      <p:bldP spid="354" grpId="0"/>
      <p:bldP spid="355" grpId="0"/>
      <p:bldP spid="356" grpId="0"/>
      <p:bldP spid="357" grpId="0"/>
      <p:bldP spid="358" grpId="0"/>
      <p:bldP spid="359" grpId="0"/>
      <p:bldP spid="360" grpId="0"/>
      <p:bldP spid="361" grpId="0"/>
      <p:bldP spid="3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/>
          <p:nvPr/>
        </p:nvSpPr>
        <p:spPr>
          <a:xfrm>
            <a:off x="994903" y="2573703"/>
            <a:ext cx="714912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3000" dirty="0" err="1">
                <a:solidFill>
                  <a:schemeClr val="lt1"/>
                </a:solidFill>
                <a:latin typeface="Sigmar One"/>
                <a:sym typeface="Sigmar One"/>
              </a:rPr>
              <a:t>Biểu</a:t>
            </a:r>
            <a:r>
              <a:rPr lang="en-US" sz="30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sym typeface="Sigmar One"/>
              </a:rPr>
              <a:t>đồ</a:t>
            </a:r>
            <a:r>
              <a:rPr lang="en-US" sz="30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sym typeface="Sigmar One"/>
              </a:rPr>
              <a:t>mô</a:t>
            </a:r>
            <a:r>
              <a:rPr lang="en-US" sz="30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sym typeface="Sigmar One"/>
              </a:rPr>
              <a:t>hình</a:t>
            </a:r>
            <a:r>
              <a:rPr lang="en-US" sz="30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sym typeface="Sigmar One"/>
              </a:rPr>
              <a:t>hóa</a:t>
            </a:r>
            <a:r>
              <a:rPr lang="en-US" sz="30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sym typeface="Sigmar One"/>
              </a:rPr>
              <a:t>hệ</a:t>
            </a:r>
            <a:r>
              <a:rPr lang="en-US" sz="3000" dirty="0">
                <a:solidFill>
                  <a:schemeClr val="lt1"/>
                </a:solidFill>
                <a:latin typeface="Sigmar One"/>
                <a:sym typeface="Sigmar One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Sigmar One"/>
                <a:sym typeface="Sigmar One"/>
              </a:rPr>
              <a:t>thống</a:t>
            </a:r>
            <a:endParaRPr lang="en-US" dirty="0" err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55AE8-EFA0-FB96-5016-8AC2AAB9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02" y="505847"/>
            <a:ext cx="4800656" cy="4116264"/>
          </a:xfrm>
          <a:prstGeom prst="rect">
            <a:avLst/>
          </a:prstGeom>
        </p:spPr>
      </p:pic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6531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B075D6-E711-3EF2-5BE9-F8AD47678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9200" y="475315"/>
            <a:ext cx="3965600" cy="41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B09D18E-A12E-B63F-F814-6CB6233185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5998" y="508342"/>
            <a:ext cx="3592003" cy="41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/>
        </p:nvSpPr>
        <p:spPr>
          <a:xfrm>
            <a:off x="1504949" y="879547"/>
            <a:ext cx="613410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ko" sz="24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Thành </a:t>
            </a:r>
            <a:r>
              <a:rPr lang="en-US" altLang="ko" sz="24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viên</a:t>
            </a:r>
            <a:endParaRPr lang="en-US" altLang="ko" sz="2400" b="0" dirty="0" err="1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pic>
        <p:nvPicPr>
          <p:cNvPr id="2" name="Picture 1" descr="A couple of numbers on a white background&#10;&#10;Description automatically generated">
            <a:extLst>
              <a:ext uri="{FF2B5EF4-FFF2-40B4-BE49-F238E27FC236}">
                <a16:creationId xmlns:a16="http://schemas.microsoft.com/office/drawing/2014/main" id="{F7B93CC7-8957-B0EB-A061-63211D7B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32" y="1724025"/>
            <a:ext cx="4961060" cy="23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4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411;p35"/>
          <p:cNvSpPr txBox="1"/>
          <p:nvPr/>
        </p:nvSpPr>
        <p:spPr>
          <a:xfrm>
            <a:off x="1588160" y="597364"/>
            <a:ext cx="5969214" cy="4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2100" dirty="0">
                <a:solidFill>
                  <a:schemeClr val="lt1"/>
                </a:solidFill>
                <a:latin typeface="Sigmar One"/>
              </a:rPr>
              <a:t>Quy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trình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quản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lý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nhân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viên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 BPM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1321B-CA93-F6F8-D4AA-906E9AE4E8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6780" y="905269"/>
            <a:ext cx="4050439" cy="37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3FA33-9F6D-2B52-0D60-6B0FFCE49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82" y="502334"/>
            <a:ext cx="3596011" cy="4119777"/>
          </a:xfrm>
          <a:prstGeom prst="rect">
            <a:avLst/>
          </a:prstGeom>
        </p:spPr>
      </p:pic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7506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411;p35"/>
          <p:cNvSpPr txBox="1"/>
          <p:nvPr/>
        </p:nvSpPr>
        <p:spPr>
          <a:xfrm>
            <a:off x="1588160" y="789571"/>
            <a:ext cx="5969214" cy="4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2100" dirty="0">
                <a:solidFill>
                  <a:schemeClr val="lt1"/>
                </a:solidFill>
                <a:latin typeface="Sigmar One"/>
              </a:rPr>
              <a:t>Quy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trình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đặt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bàn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BPM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939C0-E503-A8DF-3723-9A8BE96A8B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6640" y="1109076"/>
            <a:ext cx="3887403" cy="33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411;p35"/>
          <p:cNvSpPr txBox="1"/>
          <p:nvPr/>
        </p:nvSpPr>
        <p:spPr>
          <a:xfrm>
            <a:off x="1588160" y="789571"/>
            <a:ext cx="5969214" cy="4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2100" dirty="0">
                <a:solidFill>
                  <a:schemeClr val="lt1"/>
                </a:solidFill>
                <a:latin typeface="Sigmar One"/>
              </a:rPr>
              <a:t>Quy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trình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đặt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món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 BPM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77F77-B62E-0737-5657-CFC54B4E3A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0949" y="1133758"/>
            <a:ext cx="4002101" cy="34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3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C044F-0747-944D-28D1-5E53EA36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" y="1445464"/>
            <a:ext cx="7801208" cy="2252572"/>
          </a:xfrm>
          <a:prstGeom prst="rect">
            <a:avLst/>
          </a:prstGeom>
        </p:spPr>
      </p:pic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411;p35"/>
          <p:cNvSpPr txBox="1"/>
          <p:nvPr/>
        </p:nvSpPr>
        <p:spPr>
          <a:xfrm>
            <a:off x="1588160" y="789571"/>
            <a:ext cx="596921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2100" dirty="0" err="1">
                <a:solidFill>
                  <a:schemeClr val="lt1"/>
                </a:solidFill>
                <a:latin typeface="Sigmar One"/>
              </a:rPr>
              <a:t>Sơ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đồ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BFD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30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411;p35"/>
          <p:cNvSpPr txBox="1"/>
          <p:nvPr/>
        </p:nvSpPr>
        <p:spPr>
          <a:xfrm>
            <a:off x="1588160" y="789571"/>
            <a:ext cx="596921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2100" dirty="0">
                <a:solidFill>
                  <a:schemeClr val="lt1"/>
                </a:solidFill>
                <a:latin typeface="Sigmar One"/>
              </a:rPr>
              <a:t>DFD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mức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0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98648-37D3-002E-EF64-F0C197C74F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390" y="1359185"/>
            <a:ext cx="6793300" cy="24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9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23413-2031-89D6-0EF0-0C0A032D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031" y="1226184"/>
            <a:ext cx="5065116" cy="3213517"/>
          </a:xfrm>
          <a:prstGeom prst="rect">
            <a:avLst/>
          </a:prstGeom>
        </p:spPr>
      </p:pic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411;p35"/>
          <p:cNvSpPr txBox="1"/>
          <p:nvPr/>
        </p:nvSpPr>
        <p:spPr>
          <a:xfrm>
            <a:off x="1588160" y="789571"/>
            <a:ext cx="596921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2100" dirty="0">
                <a:solidFill>
                  <a:schemeClr val="lt1"/>
                </a:solidFill>
                <a:latin typeface="Sigmar One"/>
              </a:rPr>
              <a:t>DFD </a:t>
            </a:r>
            <a:r>
              <a:rPr lang="en-US" sz="2100" dirty="0" err="1">
                <a:solidFill>
                  <a:schemeClr val="lt1"/>
                </a:solidFill>
                <a:latin typeface="Sigmar One"/>
              </a:rPr>
              <a:t>mức</a:t>
            </a:r>
            <a:r>
              <a:rPr lang="en-US" sz="2100" dirty="0">
                <a:solidFill>
                  <a:schemeClr val="lt1"/>
                </a:solidFill>
                <a:latin typeface="Sigmar One"/>
              </a:rPr>
              <a:t> 1 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1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98988-807A-5BAB-F794-04221433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702" y="506471"/>
            <a:ext cx="4268595" cy="4055482"/>
          </a:xfrm>
          <a:prstGeom prst="rect">
            <a:avLst/>
          </a:prstGeom>
        </p:spPr>
      </p:pic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8656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56AB978-AC18-BC45-D7BB-116DA1DD2A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8382" y="600198"/>
            <a:ext cx="3967235" cy="40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3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D33712A-4BC5-3A8C-EB4C-533A0DA145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5863" y="473876"/>
            <a:ext cx="2312274" cy="41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8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/>
        </p:nvSpPr>
        <p:spPr>
          <a:xfrm>
            <a:off x="1504949" y="879547"/>
            <a:ext cx="613410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Mục</a:t>
            </a:r>
            <a:r>
              <a:rPr lang="en-US" altLang="ko" sz="2400" b="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400" b="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lục</a:t>
            </a:r>
            <a:endParaRPr sz="2400" b="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1504949" y="2584624"/>
            <a:ext cx="1898521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chọn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đề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tài</a:t>
            </a:r>
            <a:endParaRPr sz="1100" dirty="0"/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Mục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tiêu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nghiên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cứu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lvl="0" indent="-127000"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Đối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tượng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nghiên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cứu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lvl="0" indent="-127000"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Phạm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nghiên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cứu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Ý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nghĩa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lvl="0" indent="-127000"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Ý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nghĩa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thực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tiễn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1504949" y="2225501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Phần</a:t>
            </a:r>
            <a:r>
              <a:rPr lang="en-US" altLang="k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mở</a:t>
            </a:r>
            <a:r>
              <a:rPr lang="en-US" altLang="k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đầu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1504949" y="1906667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3562653" y="2584624"/>
            <a:ext cx="1898521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Tổng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quan</a:t>
            </a:r>
            <a:endParaRPr lang="en-US" sz="12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Phân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tích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hệ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thống</a:t>
            </a:r>
            <a:endParaRPr lang="en-US" sz="12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3562652" y="2225501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Nội</a:t>
            </a:r>
            <a:r>
              <a:rPr lang="en-US" altLang="k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dung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3562652" y="1906667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740532" y="2584624"/>
            <a:ext cx="1987418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0" indent="-127000"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CSDL</a:t>
            </a:r>
          </a:p>
          <a:p>
            <a:pPr marL="127000" indent="-127000"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Biểu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đồ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mô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hình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hóa</a:t>
            </a:r>
          </a:p>
          <a:p>
            <a:pPr marL="127000" indent="-127000"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Giao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diện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hệ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thống</a:t>
            </a:r>
          </a:p>
        </p:txBody>
      </p:sp>
      <p:sp>
        <p:nvSpPr>
          <p:cNvPr id="303" name="Google Shape;303;p28"/>
          <p:cNvSpPr/>
          <p:nvPr/>
        </p:nvSpPr>
        <p:spPr>
          <a:xfrm>
            <a:off x="5740532" y="2225501"/>
            <a:ext cx="189852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altLang="k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tích</a:t>
            </a:r>
            <a:r>
              <a:rPr lang="en-US" altLang="k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altLang="k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kế</a:t>
            </a:r>
            <a:endParaRPr lang="en-US" altLang="ko" sz="1800" dirty="0" err="1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5740532" y="1906667"/>
            <a:ext cx="6513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E6E8B6F-8225-12E6-BE8A-5045EE7F24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9883" y="504321"/>
            <a:ext cx="4844234" cy="41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54A277-9F01-9DB0-B90C-CA4426EE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81" y="805762"/>
            <a:ext cx="7294115" cy="3473811"/>
          </a:xfrm>
          <a:prstGeom prst="rect">
            <a:avLst/>
          </a:prstGeom>
        </p:spPr>
      </p:pic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4006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AFDB3-6CA5-4634-665C-CD6262170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0" y="811720"/>
            <a:ext cx="7717203" cy="3442035"/>
          </a:xfrm>
          <a:prstGeom prst="rect">
            <a:avLst/>
          </a:prstGeom>
        </p:spPr>
      </p:pic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7442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/>
          <p:nvPr/>
        </p:nvSpPr>
        <p:spPr>
          <a:xfrm>
            <a:off x="1460895" y="2463799"/>
            <a:ext cx="62611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 THI CSDL</a:t>
            </a:r>
            <a:endParaRPr lang="en-US" altLang="ko" sz="3000" dirty="0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399717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2100" dirty="0" err="1">
                <a:solidFill>
                  <a:schemeClr val="lt1"/>
                </a:solidFill>
                <a:latin typeface="Sigmar One"/>
                <a:sym typeface="Sigmar One"/>
              </a:rPr>
              <a:t>Bước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sym typeface="Sigmar One"/>
              </a:rPr>
              <a:t> 1</a:t>
            </a:r>
            <a:endParaRPr lang="en-US" altLang="ko" sz="2100" dirty="0">
              <a:solidFill>
                <a:schemeClr val="lt1"/>
              </a:solidFill>
              <a:latin typeface="Sigmar One"/>
            </a:endParaRPr>
          </a:p>
        </p:txBody>
      </p:sp>
      <p:cxnSp>
        <p:nvCxnSpPr>
          <p:cNvPr id="397" name="Google Shape;397;p34"/>
          <p:cNvCxnSpPr>
            <a:stCxn id="398" idx="4"/>
          </p:cNvCxnSpPr>
          <p:nvPr/>
        </p:nvCxnSpPr>
        <p:spPr>
          <a:xfrm>
            <a:off x="4968357" y="1707781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p34"/>
          <p:cNvSpPr/>
          <p:nvPr/>
        </p:nvSpPr>
        <p:spPr>
          <a:xfrm>
            <a:off x="5200177" y="1429727"/>
            <a:ext cx="279001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Tạo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job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lên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lịch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back-up​</a:t>
            </a:r>
            <a:endParaRPr lang="en-US" altLang="ko" sz="1500" dirty="0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4900711" y="1572488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4907515" y="3382913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E33281D-3203-9769-8D81-9E794C28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7" t="22820" r="55865" b="9158"/>
          <a:stretch/>
        </p:blipFill>
        <p:spPr>
          <a:xfrm>
            <a:off x="808892" y="1729827"/>
            <a:ext cx="3956549" cy="234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0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2100" dirty="0" err="1">
                <a:solidFill>
                  <a:schemeClr val="lt1"/>
                </a:solidFill>
                <a:latin typeface="Sigmar One"/>
                <a:sym typeface="Sigmar One"/>
              </a:rPr>
              <a:t>Bước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sym typeface="Sigmar One"/>
              </a:rPr>
              <a:t> 2</a:t>
            </a:r>
            <a:endParaRPr lang="en-US" altLang="ko" sz="2100" dirty="0">
              <a:solidFill>
                <a:schemeClr val="lt1"/>
              </a:solidFill>
              <a:latin typeface="Sigmar One"/>
            </a:endParaRPr>
          </a:p>
        </p:txBody>
      </p:sp>
      <p:cxnSp>
        <p:nvCxnSpPr>
          <p:cNvPr id="397" name="Google Shape;397;p34"/>
          <p:cNvCxnSpPr>
            <a:stCxn id="398" idx="4"/>
          </p:cNvCxnSpPr>
          <p:nvPr/>
        </p:nvCxnSpPr>
        <p:spPr>
          <a:xfrm>
            <a:off x="4968357" y="1707781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p34"/>
          <p:cNvSpPr/>
          <p:nvPr/>
        </p:nvSpPr>
        <p:spPr>
          <a:xfrm>
            <a:off x="5200177" y="3255395"/>
            <a:ext cx="2945312" cy="26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Phân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quyền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người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dùng</a:t>
            </a:r>
            <a:endParaRPr lang="en-US" altLang="ko" sz="1500" dirty="0" err="1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4900711" y="1572488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4907515" y="3382913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0DD61F2-F030-2355-CA13-7F38BF955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7" y="1641021"/>
            <a:ext cx="3794392" cy="27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4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2100" dirty="0" err="1">
                <a:solidFill>
                  <a:schemeClr val="lt1"/>
                </a:solidFill>
                <a:latin typeface="Sigmar One"/>
                <a:sym typeface="Sigmar One"/>
              </a:rPr>
              <a:t>Bước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sym typeface="Sigmar One"/>
              </a:rPr>
              <a:t> 3</a:t>
            </a:r>
            <a:endParaRPr lang="en-US" altLang="ko" sz="2100" dirty="0">
              <a:solidFill>
                <a:schemeClr val="lt1"/>
              </a:solidFill>
              <a:latin typeface="Sigmar One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5103650" y="2341511"/>
            <a:ext cx="3081500" cy="5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Tạo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bảng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b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</a:b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các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endParaRPr lang="en-US" altLang="ko" sz="1500" dirty="0" err="1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cxnSp>
        <p:nvCxnSpPr>
          <p:cNvPr id="417" name="Google Shape;417;p35"/>
          <p:cNvCxnSpPr/>
          <p:nvPr/>
        </p:nvCxnSpPr>
        <p:spPr>
          <a:xfrm flipH="1" flipV="1">
            <a:off x="4968358" y="425611"/>
            <a:ext cx="10042" cy="2133439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404;p34">
            <a:extLst>
              <a:ext uri="{FF2B5EF4-FFF2-40B4-BE49-F238E27FC236}">
                <a16:creationId xmlns:a16="http://schemas.microsoft.com/office/drawing/2014/main" id="{DDE332C2-1DD4-240D-EAFA-D4A95283B53A}"/>
              </a:ext>
            </a:extLst>
          </p:cNvPr>
          <p:cNvSpPr/>
          <p:nvPr/>
        </p:nvSpPr>
        <p:spPr>
          <a:xfrm>
            <a:off x="4905320" y="2490902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99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/>
          <p:nvPr/>
        </p:nvSpPr>
        <p:spPr>
          <a:xfrm>
            <a:off x="1460895" y="2463799"/>
            <a:ext cx="62611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mô</a:t>
            </a:r>
            <a: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hình</a:t>
            </a:r>
            <a: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quan</a:t>
            </a:r>
            <a:r>
              <a:rPr lang="en-US" altLang="ko" sz="30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30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hệ</a:t>
            </a:r>
            <a:endParaRPr sz="30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5596" y="1383059"/>
            <a:ext cx="6452807" cy="237738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ThucDon</a:t>
            </a:r>
            <a:r>
              <a:rPr lang="en-US" b="1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(</a:t>
            </a:r>
            <a:r>
              <a:rPr lang="en-US" b="1" u="sng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MaMon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TenMon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LoaiMon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NhomThucDon, DonViTinh, Gia,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HinhAnh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BanBillards</a:t>
            </a:r>
            <a:r>
              <a:rPr lang="en-US" b="1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(</a:t>
            </a:r>
            <a:r>
              <a:rPr lang="en-US" b="1" u="sng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MaBan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LoaiBan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TrangThai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NhanVien</a:t>
            </a:r>
            <a:r>
              <a:rPr lang="en-US" b="1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(</a:t>
            </a:r>
            <a:r>
              <a:rPr lang="en-US" b="1" u="sng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MaNV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TenNV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VaiTro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NgaySinh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GioiTinh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MaCa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HinhAnh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CaLamViec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(</a:t>
            </a:r>
            <a:r>
              <a:rPr lang="en-US" b="1" u="sng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MaCa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TenCa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ThoiGianBatDau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ThoiGianKetThuc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NguoiDung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(</a:t>
            </a:r>
            <a:r>
              <a:rPr lang="en-US" b="1" u="sng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MaNguoiDung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MaNV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TenDangNhap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MatKhau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LoaiNguoiDung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KhachHang</a:t>
            </a:r>
            <a:r>
              <a:rPr lang="en-US" b="1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(</a:t>
            </a:r>
            <a:r>
              <a:rPr lang="en-US" b="1" u="sng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MaKH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HoTen, SDT,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NgaySinh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Email,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DiemTichLuy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89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0992" y="1646664"/>
            <a:ext cx="7340600" cy="23004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HoaDon 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(</a:t>
            </a:r>
            <a:r>
              <a:rPr lang="en-US" b="1" u="sng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SoHoaDon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MaKH, MaBan,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MaNV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SoGioChoi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ThanhTien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NgayLap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HinhThucThanhToan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MaKM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ChiTietHoaDon</a:t>
            </a:r>
            <a:r>
              <a:rPr lang="en-US" b="1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(</a:t>
            </a:r>
            <a:r>
              <a:rPr lang="en-US" b="1" u="sng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SoHoaDon</a:t>
            </a:r>
            <a:r>
              <a:rPr lang="en-US" b="1" u="sng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b="1" u="sng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MaMon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SoLuong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Gia)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KhoHang</a:t>
            </a:r>
            <a:r>
              <a:rPr lang="en-US" b="1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(</a:t>
            </a:r>
            <a:r>
              <a:rPr lang="en-US" b="1" u="sng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MaSP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SoLuong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NgayNhapGanNhat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KhuyenMai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(</a:t>
            </a:r>
            <a:r>
              <a:rPr lang="en-US" b="1" u="sng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MaKM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TenKM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MoTa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ThoiGianApDungStart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ThoiGianApDungEnd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GiaTriKM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b="1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KhachHang_KhuyenMai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 (</a:t>
            </a:r>
            <a:r>
              <a:rPr lang="en-US" b="1" u="sng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MaKH, </a:t>
            </a:r>
            <a:r>
              <a:rPr lang="en-US" b="1" u="sng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MaKM</a:t>
            </a:r>
            <a:r>
              <a:rPr lang="en-US" b="1" u="sng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, </a:t>
            </a:r>
            <a:r>
              <a:rPr lang="en-US" b="1" u="sng" err="1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NgayNhan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/>
        </p:nvSpPr>
        <p:spPr>
          <a:xfrm>
            <a:off x="1504949" y="879547"/>
            <a:ext cx="613410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Mở</a:t>
            </a:r>
            <a:r>
              <a:rPr lang="en-US" altLang="ko" sz="2400" b="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400" b="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đầu</a:t>
            </a:r>
            <a:endParaRPr sz="2400" b="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1168019" y="1568416"/>
            <a:ext cx="796349" cy="79634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4869349" y="1568416"/>
            <a:ext cx="796349" cy="79634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29"/>
          <p:cNvGrpSpPr/>
          <p:nvPr/>
        </p:nvGrpSpPr>
        <p:grpSpPr>
          <a:xfrm>
            <a:off x="1427959" y="1785278"/>
            <a:ext cx="327023" cy="326620"/>
            <a:chOff x="2090919" y="902017"/>
            <a:chExt cx="388715" cy="388239"/>
          </a:xfrm>
        </p:grpSpPr>
        <p:sp>
          <p:nvSpPr>
            <p:cNvPr id="313" name="Google Shape;313;p29"/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 extrusionOk="0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 extrusionOk="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/>
              <a:ahLst/>
              <a:cxnLst/>
              <a:rect l="l" t="t" r="r" b="b"/>
              <a:pathLst>
                <a:path w="76200" h="57150" extrusionOk="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/>
              <a:ahLst/>
              <a:cxnLst/>
              <a:rect l="l" t="t" r="r" b="b"/>
              <a:pathLst>
                <a:path w="257175" h="342900" extrusionOk="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29"/>
          <p:cNvSpPr txBox="1"/>
          <p:nvPr/>
        </p:nvSpPr>
        <p:spPr>
          <a:xfrm>
            <a:off x="2022072" y="1953081"/>
            <a:ext cx="2439535" cy="7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lý quán bida nhằm tối ưu hóa kinh doanh. Hệ thống hỗ trợ kiểm soát hiệu quả, cải thiện trải nghiệm khách hàng qua khuyến mãi và tích điểm.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016140" y="1670462"/>
            <a:ext cx="243649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chọn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đề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tài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743014" y="1953080"/>
            <a:ext cx="2607453" cy="91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Thiết kế hệ thống quản lý quán bida với các chức năng: quản lý bàn, nhân viên, khách hàng, thanh toán, tồn kho, báo cáo. </a:t>
            </a:r>
            <a:b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Tối ưu quy trình, nâng cao hiệu suất, đảm bảo bảo mật dữ liệu.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737082" y="1658079"/>
            <a:ext cx="243649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Mục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tiêu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nghiên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cứu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29"/>
          <p:cNvGrpSpPr/>
          <p:nvPr/>
        </p:nvGrpSpPr>
        <p:grpSpPr>
          <a:xfrm>
            <a:off x="5103249" y="1768658"/>
            <a:ext cx="328545" cy="328544"/>
            <a:chOff x="752656" y="1562597"/>
            <a:chExt cx="390525" cy="390525"/>
          </a:xfrm>
        </p:grpSpPr>
        <p:sp>
          <p:nvSpPr>
            <p:cNvPr id="325" name="Google Shape;325;p29"/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29"/>
          <p:cNvSpPr/>
          <p:nvPr/>
        </p:nvSpPr>
        <p:spPr>
          <a:xfrm>
            <a:off x="1168019" y="2872398"/>
            <a:ext cx="796349" cy="79634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4869349" y="2872398"/>
            <a:ext cx="796349" cy="79634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5123283" y="3131162"/>
            <a:ext cx="288478" cy="328544"/>
          </a:xfrm>
          <a:custGeom>
            <a:avLst/>
            <a:gdLst/>
            <a:ahLst/>
            <a:cxnLst/>
            <a:rect l="l" t="t" r="r" b="b"/>
            <a:pathLst>
              <a:path w="342900" h="390525" extrusionOk="0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rgbClr val="D5003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29"/>
          <p:cNvGrpSpPr/>
          <p:nvPr/>
        </p:nvGrpSpPr>
        <p:grpSpPr>
          <a:xfrm>
            <a:off x="1415850" y="3113230"/>
            <a:ext cx="328307" cy="314682"/>
            <a:chOff x="6793030" y="2235612"/>
            <a:chExt cx="390241" cy="374047"/>
          </a:xfrm>
        </p:grpSpPr>
        <p:sp>
          <p:nvSpPr>
            <p:cNvPr id="334" name="Google Shape;334;p29"/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/>
              <a:ahLst/>
              <a:cxnLst/>
              <a:rect l="l" t="t" r="r" b="b"/>
              <a:pathLst>
                <a:path w="285750" h="295275" extrusionOk="0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/>
              <a:ahLst/>
              <a:cxnLst/>
              <a:rect l="l" t="t" r="r" b="b"/>
              <a:pathLst>
                <a:path w="285750" h="304800" extrusionOk="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29"/>
          <p:cNvSpPr txBox="1"/>
          <p:nvPr/>
        </p:nvSpPr>
        <p:spPr>
          <a:xfrm>
            <a:off x="2026468" y="3248127"/>
            <a:ext cx="2671042" cy="72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vi-VN" altLang="ko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Đối tượng: 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Quy trình và yêu cầu quản lý quán bida.</a:t>
            </a:r>
            <a:endParaRPr lang="en-US" altLang="ko"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/>
            <a:r>
              <a:rPr lang="vi-VN" altLang="ko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Phạm vi: 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Phát triển hệ thống quản lý đặt bàn, khách hàng, nhân viên, và doanh thu.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9"/>
          <p:cNvSpPr/>
          <p:nvPr/>
        </p:nvSpPr>
        <p:spPr>
          <a:xfrm>
            <a:off x="2016140" y="2965509"/>
            <a:ext cx="268921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Đối tượng 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vi-VN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phạm vi nghiên cứu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5751806" y="3248127"/>
            <a:ext cx="2706394" cy="140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 cao kiến thức về phân tích, thiết kế hệ thống quản lý, góp phần phát triển giải pháp công nghệ cho các dịch vụ tương tự.</a:t>
            </a:r>
            <a:endParaRPr lang="en-US" altLang="ko"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/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Tối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ưu quy trình, tiết kiệm thời gian, nhân lực, giảm sai sót, nâng cao hiệu quả, hỗ trợ mở rộng kinh doanh và cải thiện phục vụ.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5737082" y="2953126"/>
            <a:ext cx="243649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Ý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nghĩa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thực</a:t>
            </a:r>
            <a:r>
              <a:rPr lang="en-US" altLang="ko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tiễn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  <p:bldP spid="311" grpId="0" animBg="1"/>
      <p:bldP spid="320" grpId="0"/>
      <p:bldP spid="321" grpId="0"/>
      <p:bldP spid="322" grpId="0"/>
      <p:bldP spid="323" grpId="0"/>
      <p:bldP spid="330" grpId="0" animBg="1"/>
      <p:bldP spid="331" grpId="0" animBg="1"/>
      <p:bldP spid="332" grpId="0" animBg="1"/>
      <p:bldP spid="336" grpId="0"/>
      <p:bldP spid="337" grpId="0"/>
      <p:bldP spid="338" grpId="0"/>
      <p:bldP spid="3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6"/>
          <p:cNvPicPr preferRelativeResize="0"/>
          <p:nvPr/>
        </p:nvPicPr>
        <p:blipFill>
          <a:blip r:embed="rId3"/>
          <a:srcRect/>
          <a:stretch/>
        </p:blipFill>
        <p:spPr>
          <a:xfrm>
            <a:off x="1621895" y="1357518"/>
            <a:ext cx="5894655" cy="3183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36"/>
          <p:cNvGrpSpPr/>
          <p:nvPr/>
        </p:nvGrpSpPr>
        <p:grpSpPr>
          <a:xfrm>
            <a:off x="6907826" y="3436146"/>
            <a:ext cx="2052425" cy="1530952"/>
            <a:chOff x="9210434" y="4581528"/>
            <a:chExt cx="2736567" cy="2041269"/>
          </a:xfrm>
        </p:grpSpPr>
        <p:pic>
          <p:nvPicPr>
            <p:cNvPr id="433" name="Google Shape;43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783455">
              <a:off x="10866907" y="4606660"/>
              <a:ext cx="340702" cy="901858"/>
            </a:xfrm>
            <a:prstGeom prst="rect">
              <a:avLst/>
            </a:prstGeom>
            <a:noFill/>
            <a:ln>
              <a:noFill/>
            </a:ln>
            <a:effectLst>
              <a:outerShdw dist="38100" dir="13500000" algn="br" rotWithShape="0">
                <a:srgbClr val="AC002D">
                  <a:alpha val="24705"/>
                </a:srgbClr>
              </a:outerShdw>
            </a:effectLst>
          </p:spPr>
        </p:pic>
        <p:grpSp>
          <p:nvGrpSpPr>
            <p:cNvPr id="434" name="Google Shape;434;p36"/>
            <p:cNvGrpSpPr/>
            <p:nvPr/>
          </p:nvGrpSpPr>
          <p:grpSpPr>
            <a:xfrm>
              <a:off x="9210434" y="5325933"/>
              <a:ext cx="1172251" cy="957464"/>
              <a:chOff x="8667245" y="4208462"/>
              <a:chExt cx="2222350" cy="1815158"/>
            </a:xfrm>
          </p:grpSpPr>
          <p:pic>
            <p:nvPicPr>
              <p:cNvPr id="435" name="Google Shape;435;p3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03038" y="4208462"/>
                <a:ext cx="1586557" cy="158655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  <p:pic>
            <p:nvPicPr>
              <p:cNvPr id="436" name="Google Shape;436;p3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667245" y="4961256"/>
                <a:ext cx="1062364" cy="106236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13500000" algn="br" rotWithShape="0">
                  <a:srgbClr val="AC002D">
                    <a:alpha val="24705"/>
                  </a:srgbClr>
                </a:outerShdw>
              </a:effectLst>
            </p:spPr>
          </p:pic>
        </p:grpSp>
        <p:pic>
          <p:nvPicPr>
            <p:cNvPr id="437" name="Google Shape;437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188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6"/>
          <p:cNvGrpSpPr/>
          <p:nvPr/>
        </p:nvGrpSpPr>
        <p:grpSpPr>
          <a:xfrm>
            <a:off x="183117" y="3513163"/>
            <a:ext cx="1963028" cy="1453934"/>
            <a:chOff x="244156" y="4684218"/>
            <a:chExt cx="2617371" cy="1938579"/>
          </a:xfrm>
        </p:grpSpPr>
        <p:pic>
          <p:nvPicPr>
            <p:cNvPr id="439" name="Google Shape;439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27848" y="5221033"/>
              <a:ext cx="637313" cy="97013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0" name="Google Shape;440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51523" y="5451994"/>
              <a:ext cx="410004" cy="467608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1" name="Google Shape;441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46239" y="5709815"/>
              <a:ext cx="573582" cy="573582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2" name="Google Shape;442;p3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7207" y="4748016"/>
              <a:ext cx="637314" cy="761570"/>
            </a:xfrm>
            <a:prstGeom prst="rect">
              <a:avLst/>
            </a:prstGeom>
            <a:noFill/>
            <a:ln>
              <a:noFill/>
            </a:ln>
            <a:effectLst>
              <a:outerShdw dist="38100" dir="18900000" algn="bl" rotWithShape="0">
                <a:srgbClr val="AC002D">
                  <a:alpha val="24705"/>
                </a:srgbClr>
              </a:outerShdw>
            </a:effectLst>
          </p:spPr>
        </p:pic>
        <p:pic>
          <p:nvPicPr>
            <p:cNvPr id="443" name="Google Shape;443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244156" y="4684218"/>
              <a:ext cx="2114813" cy="1938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411;p35"/>
          <p:cNvSpPr txBox="1"/>
          <p:nvPr/>
        </p:nvSpPr>
        <p:spPr>
          <a:xfrm>
            <a:off x="3192442" y="965103"/>
            <a:ext cx="254021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Sơ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đồ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diagram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67571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2" y="2012730"/>
            <a:ext cx="3708926" cy="249099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Kho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sz="1100" dirty="0"/>
          </a:p>
        </p:txBody>
      </p:sp>
      <p:cxnSp>
        <p:nvCxnSpPr>
          <p:cNvPr id="397" name="Google Shape;397;p34"/>
          <p:cNvCxnSpPr>
            <a:stCxn id="398" idx="4"/>
          </p:cNvCxnSpPr>
          <p:nvPr/>
        </p:nvCxnSpPr>
        <p:spPr>
          <a:xfrm>
            <a:off x="4968357" y="1707781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p34"/>
          <p:cNvSpPr/>
          <p:nvPr/>
        </p:nvSpPr>
        <p:spPr>
          <a:xfrm>
            <a:off x="5103650" y="1373795"/>
            <a:ext cx="2790014" cy="53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lấy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danh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sách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trong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kho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4900711" y="1572488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4900711" y="3216793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850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1" y="2004060"/>
            <a:ext cx="4001879" cy="242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Kho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sz="1100" dirty="0"/>
          </a:p>
        </p:txBody>
      </p:sp>
      <p:cxnSp>
        <p:nvCxnSpPr>
          <p:cNvPr id="397" name="Google Shape;397;p34"/>
          <p:cNvCxnSpPr>
            <a:stCxn id="398" idx="4"/>
          </p:cNvCxnSpPr>
          <p:nvPr/>
        </p:nvCxnSpPr>
        <p:spPr>
          <a:xfrm>
            <a:off x="4968357" y="1707781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p34"/>
          <p:cNvSpPr/>
          <p:nvPr/>
        </p:nvSpPr>
        <p:spPr>
          <a:xfrm>
            <a:off x="5148100" y="3022905"/>
            <a:ext cx="2790014" cy="53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cập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nhật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kho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lang="en-US" altLang="ko"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4900711" y="1572488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4900711" y="3216793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0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70" y="2241065"/>
            <a:ext cx="3925832" cy="206492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kho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lang="en-US" sz="1100" dirty="0"/>
          </a:p>
        </p:txBody>
      </p:sp>
      <p:sp>
        <p:nvSpPr>
          <p:cNvPr id="415" name="Google Shape;415;p35"/>
          <p:cNvSpPr/>
          <p:nvPr/>
        </p:nvSpPr>
        <p:spPr>
          <a:xfrm>
            <a:off x="5160800" y="2420905"/>
            <a:ext cx="2790014" cy="5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xóa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món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trong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kho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cxnSp>
        <p:nvCxnSpPr>
          <p:cNvPr id="2" name="Google Shape;397;p34">
            <a:extLst>
              <a:ext uri="{FF2B5EF4-FFF2-40B4-BE49-F238E27FC236}">
                <a16:creationId xmlns:a16="http://schemas.microsoft.com/office/drawing/2014/main" id="{A6068111-EE9A-1624-87C4-5A7AEED5E2D9}"/>
              </a:ext>
            </a:extLst>
          </p:cNvPr>
          <p:cNvCxnSpPr>
            <a:stCxn id="3" idx="4"/>
          </p:cNvCxnSpPr>
          <p:nvPr/>
        </p:nvCxnSpPr>
        <p:spPr>
          <a:xfrm>
            <a:off x="4968357" y="-303899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398;p34">
            <a:extLst>
              <a:ext uri="{FF2B5EF4-FFF2-40B4-BE49-F238E27FC236}">
                <a16:creationId xmlns:a16="http://schemas.microsoft.com/office/drawing/2014/main" id="{6B8D6B83-8EB2-BA42-7607-C840597BA11F}"/>
              </a:ext>
            </a:extLst>
          </p:cNvPr>
          <p:cNvSpPr/>
          <p:nvPr/>
        </p:nvSpPr>
        <p:spPr>
          <a:xfrm>
            <a:off x="4900711" y="-439192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04;p34">
            <a:extLst>
              <a:ext uri="{FF2B5EF4-FFF2-40B4-BE49-F238E27FC236}">
                <a16:creationId xmlns:a16="http://schemas.microsoft.com/office/drawing/2014/main" id="{C531D034-A7AF-A0E4-4170-CB72368FD173}"/>
              </a:ext>
            </a:extLst>
          </p:cNvPr>
          <p:cNvSpPr/>
          <p:nvPr/>
        </p:nvSpPr>
        <p:spPr>
          <a:xfrm>
            <a:off x="4900711" y="2725954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696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0" y="2184799"/>
            <a:ext cx="4131547" cy="169061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bida</a:t>
            </a:r>
            <a:endParaRPr sz="1100" dirty="0"/>
          </a:p>
        </p:txBody>
      </p:sp>
      <p:sp>
        <p:nvSpPr>
          <p:cNvPr id="399" name="Google Shape;399;p34"/>
          <p:cNvSpPr/>
          <p:nvPr/>
        </p:nvSpPr>
        <p:spPr>
          <a:xfrm>
            <a:off x="5103650" y="1373795"/>
            <a:ext cx="2790014" cy="53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tất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cả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các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cxnSp>
        <p:nvCxnSpPr>
          <p:cNvPr id="3" name="Google Shape;397;p34">
            <a:extLst>
              <a:ext uri="{FF2B5EF4-FFF2-40B4-BE49-F238E27FC236}">
                <a16:creationId xmlns:a16="http://schemas.microsoft.com/office/drawing/2014/main" id="{BE4BA321-4E0A-AA87-8DC1-7107AA643A65}"/>
              </a:ext>
            </a:extLst>
          </p:cNvPr>
          <p:cNvCxnSpPr/>
          <p:nvPr/>
        </p:nvCxnSpPr>
        <p:spPr>
          <a:xfrm>
            <a:off x="4968357" y="1707781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8;p34">
            <a:extLst>
              <a:ext uri="{FF2B5EF4-FFF2-40B4-BE49-F238E27FC236}">
                <a16:creationId xmlns:a16="http://schemas.microsoft.com/office/drawing/2014/main" id="{6F5FF5ED-F58D-318F-85ED-E3F688352D94}"/>
              </a:ext>
            </a:extLst>
          </p:cNvPr>
          <p:cNvSpPr/>
          <p:nvPr/>
        </p:nvSpPr>
        <p:spPr>
          <a:xfrm>
            <a:off x="4900711" y="1572488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04;p34">
            <a:extLst>
              <a:ext uri="{FF2B5EF4-FFF2-40B4-BE49-F238E27FC236}">
                <a16:creationId xmlns:a16="http://schemas.microsoft.com/office/drawing/2014/main" id="{06081C03-AB50-E18F-FDF3-FE8BAC7A4AB1}"/>
              </a:ext>
            </a:extLst>
          </p:cNvPr>
          <p:cNvSpPr/>
          <p:nvPr/>
        </p:nvSpPr>
        <p:spPr>
          <a:xfrm>
            <a:off x="4900711" y="3216793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94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7" y="2458543"/>
            <a:ext cx="4131781" cy="15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bida</a:t>
            </a:r>
            <a:endParaRPr sz="1100" dirty="0"/>
          </a:p>
        </p:txBody>
      </p:sp>
      <p:sp>
        <p:nvSpPr>
          <p:cNvPr id="399" name="Google Shape;399;p34"/>
          <p:cNvSpPr/>
          <p:nvPr/>
        </p:nvSpPr>
        <p:spPr>
          <a:xfrm>
            <a:off x="5148100" y="3145445"/>
            <a:ext cx="2790014" cy="53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thêm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mới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cxnSp>
        <p:nvCxnSpPr>
          <p:cNvPr id="3" name="Google Shape;397;p34">
            <a:extLst>
              <a:ext uri="{FF2B5EF4-FFF2-40B4-BE49-F238E27FC236}">
                <a16:creationId xmlns:a16="http://schemas.microsoft.com/office/drawing/2014/main" id="{7B108243-92FA-1BC6-83D3-E0FDE92CF967}"/>
              </a:ext>
            </a:extLst>
          </p:cNvPr>
          <p:cNvCxnSpPr/>
          <p:nvPr/>
        </p:nvCxnSpPr>
        <p:spPr>
          <a:xfrm>
            <a:off x="4968357" y="1707781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8;p34">
            <a:extLst>
              <a:ext uri="{FF2B5EF4-FFF2-40B4-BE49-F238E27FC236}">
                <a16:creationId xmlns:a16="http://schemas.microsoft.com/office/drawing/2014/main" id="{7A0CFC8F-96EF-EF10-ABD8-29CB66192F75}"/>
              </a:ext>
            </a:extLst>
          </p:cNvPr>
          <p:cNvSpPr/>
          <p:nvPr/>
        </p:nvSpPr>
        <p:spPr>
          <a:xfrm>
            <a:off x="4900711" y="1572488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04;p34">
            <a:extLst>
              <a:ext uri="{FF2B5EF4-FFF2-40B4-BE49-F238E27FC236}">
                <a16:creationId xmlns:a16="http://schemas.microsoft.com/office/drawing/2014/main" id="{9E79B2D4-4491-043A-9CDD-40EA87987ACC}"/>
              </a:ext>
            </a:extLst>
          </p:cNvPr>
          <p:cNvSpPr/>
          <p:nvPr/>
        </p:nvSpPr>
        <p:spPr>
          <a:xfrm>
            <a:off x="4900711" y="3216793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654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3" y="2393533"/>
            <a:ext cx="3993067" cy="110271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bida</a:t>
            </a:r>
            <a:endParaRPr lang="en-US" sz="1100" dirty="0"/>
          </a:p>
        </p:txBody>
      </p:sp>
      <p:sp>
        <p:nvSpPr>
          <p:cNvPr id="415" name="Google Shape;415;p35"/>
          <p:cNvSpPr/>
          <p:nvPr/>
        </p:nvSpPr>
        <p:spPr>
          <a:xfrm>
            <a:off x="5151582" y="2600651"/>
            <a:ext cx="2790014" cy="5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xóa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cxnSp>
        <p:nvCxnSpPr>
          <p:cNvPr id="7" name="Google Shape;397;p34">
            <a:extLst>
              <a:ext uri="{FF2B5EF4-FFF2-40B4-BE49-F238E27FC236}">
                <a16:creationId xmlns:a16="http://schemas.microsoft.com/office/drawing/2014/main" id="{1C9CE05D-B8B3-25D4-4710-77A31D48DD48}"/>
              </a:ext>
            </a:extLst>
          </p:cNvPr>
          <p:cNvCxnSpPr/>
          <p:nvPr/>
        </p:nvCxnSpPr>
        <p:spPr>
          <a:xfrm>
            <a:off x="4968357" y="-303899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404;p34">
            <a:extLst>
              <a:ext uri="{FF2B5EF4-FFF2-40B4-BE49-F238E27FC236}">
                <a16:creationId xmlns:a16="http://schemas.microsoft.com/office/drawing/2014/main" id="{14976BE5-F684-6511-DD4F-895B47AE70A0}"/>
              </a:ext>
            </a:extLst>
          </p:cNvPr>
          <p:cNvSpPr/>
          <p:nvPr/>
        </p:nvSpPr>
        <p:spPr>
          <a:xfrm>
            <a:off x="4900711" y="2725954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84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3" y="2448938"/>
            <a:ext cx="4086894" cy="119595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endParaRPr sz="1100" dirty="0"/>
          </a:p>
        </p:txBody>
      </p:sp>
      <p:sp>
        <p:nvSpPr>
          <p:cNvPr id="399" name="Google Shape;399;p34"/>
          <p:cNvSpPr/>
          <p:nvPr/>
        </p:nvSpPr>
        <p:spPr>
          <a:xfrm>
            <a:off x="5103650" y="1373795"/>
            <a:ext cx="2790014" cy="53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lấy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danh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sách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các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nhóm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cxnSp>
        <p:nvCxnSpPr>
          <p:cNvPr id="3" name="Google Shape;397;p34">
            <a:extLst>
              <a:ext uri="{FF2B5EF4-FFF2-40B4-BE49-F238E27FC236}">
                <a16:creationId xmlns:a16="http://schemas.microsoft.com/office/drawing/2014/main" id="{084887EB-B274-908A-C48A-5DB33795D397}"/>
              </a:ext>
            </a:extLst>
          </p:cNvPr>
          <p:cNvCxnSpPr/>
          <p:nvPr/>
        </p:nvCxnSpPr>
        <p:spPr>
          <a:xfrm>
            <a:off x="4968357" y="1707781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8;p34">
            <a:extLst>
              <a:ext uri="{FF2B5EF4-FFF2-40B4-BE49-F238E27FC236}">
                <a16:creationId xmlns:a16="http://schemas.microsoft.com/office/drawing/2014/main" id="{6B04C9DD-AD7B-B45C-3003-43CB56C697E5}"/>
              </a:ext>
            </a:extLst>
          </p:cNvPr>
          <p:cNvSpPr/>
          <p:nvPr/>
        </p:nvSpPr>
        <p:spPr>
          <a:xfrm>
            <a:off x="4900711" y="1572488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04;p34">
            <a:extLst>
              <a:ext uri="{FF2B5EF4-FFF2-40B4-BE49-F238E27FC236}">
                <a16:creationId xmlns:a16="http://schemas.microsoft.com/office/drawing/2014/main" id="{EB47D22E-9E6F-01BC-A1B0-69F98406CD93}"/>
              </a:ext>
            </a:extLst>
          </p:cNvPr>
          <p:cNvSpPr/>
          <p:nvPr/>
        </p:nvSpPr>
        <p:spPr>
          <a:xfrm>
            <a:off x="4900711" y="3216793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28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27" y="2456986"/>
            <a:ext cx="3755518" cy="152084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endParaRPr sz="1100" dirty="0"/>
          </a:p>
        </p:txBody>
      </p:sp>
      <p:sp>
        <p:nvSpPr>
          <p:cNvPr id="399" name="Google Shape;399;p34"/>
          <p:cNvSpPr/>
          <p:nvPr/>
        </p:nvSpPr>
        <p:spPr>
          <a:xfrm>
            <a:off x="5149739" y="2950029"/>
            <a:ext cx="2790014" cy="53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lấy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danh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sách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cxnSp>
        <p:nvCxnSpPr>
          <p:cNvPr id="3" name="Google Shape;397;p34">
            <a:extLst>
              <a:ext uri="{FF2B5EF4-FFF2-40B4-BE49-F238E27FC236}">
                <a16:creationId xmlns:a16="http://schemas.microsoft.com/office/drawing/2014/main" id="{66335F04-E529-1687-E32C-FE9248AA8035}"/>
              </a:ext>
            </a:extLst>
          </p:cNvPr>
          <p:cNvCxnSpPr/>
          <p:nvPr/>
        </p:nvCxnSpPr>
        <p:spPr>
          <a:xfrm>
            <a:off x="4968357" y="1707781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8;p34">
            <a:extLst>
              <a:ext uri="{FF2B5EF4-FFF2-40B4-BE49-F238E27FC236}">
                <a16:creationId xmlns:a16="http://schemas.microsoft.com/office/drawing/2014/main" id="{D28F83D9-BAC1-2D21-277C-38817A0C7171}"/>
              </a:ext>
            </a:extLst>
          </p:cNvPr>
          <p:cNvSpPr/>
          <p:nvPr/>
        </p:nvSpPr>
        <p:spPr>
          <a:xfrm>
            <a:off x="4900711" y="1572488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04;p34">
            <a:extLst>
              <a:ext uri="{FF2B5EF4-FFF2-40B4-BE49-F238E27FC236}">
                <a16:creationId xmlns:a16="http://schemas.microsoft.com/office/drawing/2014/main" id="{59D5C4D2-E65E-37E7-6ADA-13A191CC17DF}"/>
              </a:ext>
            </a:extLst>
          </p:cNvPr>
          <p:cNvSpPr/>
          <p:nvPr/>
        </p:nvSpPr>
        <p:spPr>
          <a:xfrm>
            <a:off x="4900711" y="3216793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847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46" y="2022191"/>
            <a:ext cx="2748937" cy="262748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endParaRPr lang="en-US" sz="1100" dirty="0"/>
          </a:p>
        </p:txBody>
      </p:sp>
      <p:sp>
        <p:nvSpPr>
          <p:cNvPr id="415" name="Google Shape;415;p35"/>
          <p:cNvSpPr/>
          <p:nvPr/>
        </p:nvSpPr>
        <p:spPr>
          <a:xfrm>
            <a:off x="5103649" y="1384882"/>
            <a:ext cx="2790014" cy="5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cập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nhật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cxnSp>
        <p:nvCxnSpPr>
          <p:cNvPr id="7" name="Google Shape;397;p34">
            <a:extLst>
              <a:ext uri="{FF2B5EF4-FFF2-40B4-BE49-F238E27FC236}">
                <a16:creationId xmlns:a16="http://schemas.microsoft.com/office/drawing/2014/main" id="{98601646-AB13-E4DF-6534-A6ECE9528216}"/>
              </a:ext>
            </a:extLst>
          </p:cNvPr>
          <p:cNvCxnSpPr/>
          <p:nvPr/>
        </p:nvCxnSpPr>
        <p:spPr>
          <a:xfrm>
            <a:off x="4968357" y="-303899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404;p34">
            <a:extLst>
              <a:ext uri="{FF2B5EF4-FFF2-40B4-BE49-F238E27FC236}">
                <a16:creationId xmlns:a16="http://schemas.microsoft.com/office/drawing/2014/main" id="{1D3C953F-D0E3-25E9-BC4F-E184E8D48613}"/>
              </a:ext>
            </a:extLst>
          </p:cNvPr>
          <p:cNvSpPr/>
          <p:nvPr/>
        </p:nvSpPr>
        <p:spPr>
          <a:xfrm>
            <a:off x="4900711" y="2725954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04;p34">
            <a:extLst>
              <a:ext uri="{FF2B5EF4-FFF2-40B4-BE49-F238E27FC236}">
                <a16:creationId xmlns:a16="http://schemas.microsoft.com/office/drawing/2014/main" id="{917EADB2-9440-EC6C-BDDC-96DAD24645DE}"/>
              </a:ext>
            </a:extLst>
          </p:cNvPr>
          <p:cNvSpPr/>
          <p:nvPr/>
        </p:nvSpPr>
        <p:spPr>
          <a:xfrm>
            <a:off x="4900710" y="1509212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06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/>
        </p:nvSpPr>
        <p:spPr>
          <a:xfrm>
            <a:off x="1321899" y="1045608"/>
            <a:ext cx="650020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7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Tổng</a:t>
            </a:r>
            <a:r>
              <a:rPr lang="en-US" altLang="ko" sz="27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7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quan</a:t>
            </a:r>
            <a:endParaRPr sz="27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1022610" y="2682086"/>
            <a:ext cx="1707053" cy="130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Quán bida cung cấp dịch vụ cho thuê bàn chơi, bán đồ ăn/uống, với quy mô từ vài đến hàng chục bàn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Hệ thống quản lý cần theo dõi tình trạng bàn và dịch vụ khách hàng.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882651" y="1956180"/>
            <a:ext cx="200788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Quy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mô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b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loại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hình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kinh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doanh</a:t>
            </a:r>
            <a:endParaRPr sz="1100" dirty="0"/>
          </a:p>
        </p:txBody>
      </p:sp>
      <p:sp>
        <p:nvSpPr>
          <p:cNvPr id="353" name="Google Shape;353;p31"/>
          <p:cNvSpPr/>
          <p:nvPr/>
        </p:nvSpPr>
        <p:spPr>
          <a:xfrm>
            <a:off x="1093297" y="1566071"/>
            <a:ext cx="156568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01.</a:t>
            </a:r>
            <a:endParaRPr sz="1100"/>
          </a:p>
        </p:txBody>
      </p:sp>
      <p:sp>
        <p:nvSpPr>
          <p:cNvPr id="354" name="Google Shape;354;p31"/>
          <p:cNvSpPr txBox="1"/>
          <p:nvPr/>
        </p:nvSpPr>
        <p:spPr>
          <a:xfrm>
            <a:off x="2890538" y="2682086"/>
            <a:ext cx="1565681" cy="12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Bao gồm lưu trữ thông tin nhân viên, phân ca làm việc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 quản lý thông tin khách hàn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2890539" y="1956180"/>
            <a:ext cx="156568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nhân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sự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khách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sz="1100" dirty="0"/>
          </a:p>
        </p:txBody>
      </p:sp>
      <p:sp>
        <p:nvSpPr>
          <p:cNvPr id="356" name="Google Shape;356;p31"/>
          <p:cNvSpPr/>
          <p:nvPr/>
        </p:nvSpPr>
        <p:spPr>
          <a:xfrm>
            <a:off x="2890539" y="1566071"/>
            <a:ext cx="156568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02.</a:t>
            </a:r>
            <a:endParaRPr sz="1100" dirty="0"/>
          </a:p>
        </p:txBody>
      </p:sp>
      <p:sp>
        <p:nvSpPr>
          <p:cNvPr id="357" name="Google Shape;357;p31"/>
          <p:cNvSpPr txBox="1"/>
          <p:nvPr/>
        </p:nvSpPr>
        <p:spPr>
          <a:xfrm>
            <a:off x="4687779" y="2682086"/>
            <a:ext cx="1565681" cy="112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động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cập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nhật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doanh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dịch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vụ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theo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dõi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chi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phí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vận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hành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tạo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báo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cáo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chi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tiết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về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doanh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chi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phí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tích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tài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4687780" y="1956180"/>
            <a:ext cx="156568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tài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chính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hoạt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động</a:t>
            </a:r>
            <a:endParaRPr sz="1100" dirty="0"/>
          </a:p>
        </p:txBody>
      </p:sp>
      <p:sp>
        <p:nvSpPr>
          <p:cNvPr id="359" name="Google Shape;359;p31"/>
          <p:cNvSpPr/>
          <p:nvPr/>
        </p:nvSpPr>
        <p:spPr>
          <a:xfrm>
            <a:off x="4687780" y="1566071"/>
            <a:ext cx="156568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03.</a:t>
            </a:r>
            <a:endParaRPr sz="1100" dirty="0"/>
          </a:p>
        </p:txBody>
      </p:sp>
      <p:sp>
        <p:nvSpPr>
          <p:cNvPr id="360" name="Google Shape;360;p31"/>
          <p:cNvSpPr txBox="1"/>
          <p:nvPr/>
        </p:nvSpPr>
        <p:spPr>
          <a:xfrm>
            <a:off x="6485023" y="2682086"/>
            <a:ext cx="1565681" cy="1135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Hệ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thống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đảm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mật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nhạy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cảm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vai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trò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giới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hạn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cập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theo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hạn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6485023" y="1956180"/>
            <a:ext cx="156568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Yêu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cầu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bảo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mật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phân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quyền</a:t>
            </a:r>
            <a:endParaRPr sz="1100" dirty="0"/>
          </a:p>
        </p:txBody>
      </p:sp>
      <p:sp>
        <p:nvSpPr>
          <p:cNvPr id="362" name="Google Shape;362;p31"/>
          <p:cNvSpPr/>
          <p:nvPr/>
        </p:nvSpPr>
        <p:spPr>
          <a:xfrm>
            <a:off x="6485023" y="1566071"/>
            <a:ext cx="156568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04.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7408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/>
      <p:bldP spid="352" grpId="0"/>
      <p:bldP spid="353" grpId="0"/>
      <p:bldP spid="354" grpId="0"/>
      <p:bldP spid="355" grpId="0"/>
      <p:bldP spid="356" grpId="0"/>
      <p:bldP spid="357" grpId="0"/>
      <p:bldP spid="358" grpId="0"/>
      <p:bldP spid="359" grpId="0"/>
      <p:bldP spid="360" grpId="0"/>
      <p:bldP spid="361" grpId="0"/>
      <p:bldP spid="36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15" y="2282529"/>
            <a:ext cx="3632601" cy="1370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 txBox="1"/>
          <p:nvPr/>
        </p:nvSpPr>
        <p:spPr>
          <a:xfrm>
            <a:off x="737180" y="1187353"/>
            <a:ext cx="487984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endParaRPr lang="en-US" sz="1100" dirty="0"/>
          </a:p>
        </p:txBody>
      </p:sp>
      <p:sp>
        <p:nvSpPr>
          <p:cNvPr id="415" name="Google Shape;415;p35"/>
          <p:cNvSpPr/>
          <p:nvPr/>
        </p:nvSpPr>
        <p:spPr>
          <a:xfrm>
            <a:off x="5112867" y="2603610"/>
            <a:ext cx="2790014" cy="52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Thủ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tục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xóa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cxnSp>
        <p:nvCxnSpPr>
          <p:cNvPr id="6" name="Google Shape;397;p34">
            <a:extLst>
              <a:ext uri="{FF2B5EF4-FFF2-40B4-BE49-F238E27FC236}">
                <a16:creationId xmlns:a16="http://schemas.microsoft.com/office/drawing/2014/main" id="{9BF94B7D-C668-3DBA-9FDF-FCB283173D7C}"/>
              </a:ext>
            </a:extLst>
          </p:cNvPr>
          <p:cNvCxnSpPr/>
          <p:nvPr/>
        </p:nvCxnSpPr>
        <p:spPr>
          <a:xfrm>
            <a:off x="4968357" y="-303899"/>
            <a:ext cx="0" cy="3097500"/>
          </a:xfrm>
          <a:prstGeom prst="straightConnector1">
            <a:avLst/>
          </a:prstGeom>
          <a:noFill/>
          <a:ln w="76200" cap="flat" cmpd="sng">
            <a:solidFill>
              <a:srgbClr val="F8F8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404;p34">
            <a:extLst>
              <a:ext uri="{FF2B5EF4-FFF2-40B4-BE49-F238E27FC236}">
                <a16:creationId xmlns:a16="http://schemas.microsoft.com/office/drawing/2014/main" id="{23CE3D62-296E-3A97-3281-6FF85E8F5F18}"/>
              </a:ext>
            </a:extLst>
          </p:cNvPr>
          <p:cNvSpPr/>
          <p:nvPr/>
        </p:nvSpPr>
        <p:spPr>
          <a:xfrm>
            <a:off x="4900711" y="2725954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04;p34">
            <a:extLst>
              <a:ext uri="{FF2B5EF4-FFF2-40B4-BE49-F238E27FC236}">
                <a16:creationId xmlns:a16="http://schemas.microsoft.com/office/drawing/2014/main" id="{6828D022-3AA2-AAB5-2083-C8677D12464F}"/>
              </a:ext>
            </a:extLst>
          </p:cNvPr>
          <p:cNvSpPr/>
          <p:nvPr/>
        </p:nvSpPr>
        <p:spPr>
          <a:xfrm>
            <a:off x="4900710" y="1509212"/>
            <a:ext cx="135293" cy="135293"/>
          </a:xfrm>
          <a:prstGeom prst="ellipse">
            <a:avLst/>
          </a:prstGeom>
          <a:solidFill>
            <a:srgbClr val="D50037"/>
          </a:solidFill>
          <a:ln w="76200" cap="flat" cmpd="sng">
            <a:solidFill>
              <a:srgbClr val="F8F8F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49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40" y="1129100"/>
            <a:ext cx="4442459" cy="2885300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hàm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Hàm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lấy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mã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nhân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viên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428197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6" y="617220"/>
            <a:ext cx="3678275" cy="3878579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hàm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Hàm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lấy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dữ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liệu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bản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354460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82" y="647700"/>
            <a:ext cx="3887817" cy="3848100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hàm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Hàm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lấy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lấy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dữ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liệu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bản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khách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191289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34" y="689282"/>
            <a:ext cx="3678274" cy="3829378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hàm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Hàm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tính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thời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gian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sử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dụng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354459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80" y="1586565"/>
            <a:ext cx="3768086" cy="2245934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trigger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Trigger t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ự động cập nhật ngày xuất hóa đơn là ngày hiện tại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429451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97" y="1466502"/>
            <a:ext cx="3381239" cy="2548492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trigger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Trigger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iểm tra số lượng trong kho trước khi bán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3399240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28" y="1663055"/>
            <a:ext cx="3371635" cy="2068940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trigger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Trigger c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ập nhật điểm tích lũy khi khách hàng thanh toán hóa đơn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315759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11" y="1964587"/>
            <a:ext cx="3477290" cy="1699646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trigger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Trigger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tự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động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cập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nhật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thời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gian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gần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nhất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trong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kho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424582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560080"/>
            <a:ext cx="4206797" cy="2023339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trigger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999859" y="2042501"/>
            <a:ext cx="3304894" cy="52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Trigger k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iểm tra khuyến mãi phải lớn hơn bắt đầu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29093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/>
          <p:nvPr/>
        </p:nvSpPr>
        <p:spPr>
          <a:xfrm>
            <a:off x="1631248" y="1891293"/>
            <a:ext cx="769052" cy="7690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" tIns="27000" rIns="54000" bIns="27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50037"/>
                </a:solidFill>
                <a:latin typeface="Sigmar One"/>
                <a:ea typeface="Sigmar One"/>
                <a:cs typeface="Sigmar One"/>
                <a:sym typeface="Sigmar One"/>
              </a:rPr>
              <a:t>01</a:t>
            </a:r>
            <a:endParaRPr sz="2100">
              <a:solidFill>
                <a:srgbClr val="D50037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1631249" y="3203801"/>
            <a:ext cx="2828903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đặt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bàn</a:t>
            </a:r>
            <a:endParaRPr lang="en-US" altLang="ko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đặt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món</a:t>
            </a:r>
            <a:endParaRPr lang="en-US" altLang="ko" sz="1200" dirty="0" err="1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thanh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endParaRPr lang="en-US" altLang="ko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altLang="ko" sz="1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1631248" y="2835580"/>
            <a:ext cx="2997902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Quy</a:t>
            </a:r>
            <a:r>
              <a:rPr lang="en-US" altLang="ko" sz="18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trình</a:t>
            </a:r>
            <a:r>
              <a:rPr lang="en-US" altLang="ko" sz="18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nghiệp</a:t>
            </a:r>
            <a:r>
              <a:rPr lang="en-US" altLang="ko" sz="18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vụ</a:t>
            </a:r>
            <a:endParaRPr sz="18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5181600" y="1891293"/>
            <a:ext cx="769052" cy="7690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" tIns="27000" rIns="54000" bIns="27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D50037"/>
                </a:solidFill>
                <a:latin typeface="Sigmar One"/>
                <a:ea typeface="Sigmar One"/>
                <a:cs typeface="Sigmar One"/>
                <a:sym typeface="Sigmar One"/>
              </a:rPr>
              <a:t>02</a:t>
            </a:r>
            <a:endParaRPr sz="2100">
              <a:solidFill>
                <a:srgbClr val="D50037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5181601" y="3203801"/>
            <a:ext cx="2828903" cy="97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khách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tích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điểm</a:t>
            </a:r>
            <a:endParaRPr lang="en-US" altLang="ko" sz="1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dịch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vụ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kèm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theo</a:t>
            </a:r>
            <a:endParaRPr lang="en-US" altLang="ko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nhân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endParaRPr lang="en-US" altLang="ko" sz="1200" err="1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171450" indent="-171450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Quản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lý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kho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ko" sz="120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hàng</a:t>
            </a:r>
            <a:r>
              <a:rPr lang="en-US" altLang="ko" sz="1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 </a:t>
            </a:r>
            <a:endParaRPr lang="en-US" altLang="ko" sz="12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Báo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cáo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tích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doanh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5181600" y="2835580"/>
            <a:ext cx="29400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Chức</a:t>
            </a:r>
            <a:r>
              <a:rPr lang="en-US" altLang="ko" sz="18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năng</a:t>
            </a:r>
            <a:r>
              <a:rPr lang="en-US" altLang="ko" sz="18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hệ</a:t>
            </a:r>
            <a:r>
              <a:rPr lang="en-US" altLang="ko" sz="18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8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thống</a:t>
            </a:r>
            <a:endParaRPr sz="18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1863544" y="1028891"/>
            <a:ext cx="541691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Phân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tích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hệ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thống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/>
      <p:bldP spid="495" grpId="0"/>
      <p:bldP spid="496" grpId="0" animBg="1"/>
      <p:bldP spid="497" grpId="0"/>
      <p:bldP spid="49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36" y="1663589"/>
            <a:ext cx="3059798" cy="2461679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view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View t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hông tin nhân viên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334572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137" y="2111309"/>
            <a:ext cx="3424789" cy="1592319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view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View t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hông tin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khuyến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mãi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178986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14" y="1372497"/>
            <a:ext cx="3708138" cy="2884198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view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View t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hông tin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kho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2353834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75" y="1592783"/>
            <a:ext cx="3818596" cy="2617476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view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View t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hông tin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lịch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sử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hóa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295012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36" y="1875085"/>
            <a:ext cx="3980995" cy="2195730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view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View t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hông tin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khách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3000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20" y="2111221"/>
            <a:ext cx="3876226" cy="2074227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view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View t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hông tin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thực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đơn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176093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15" y="932829"/>
            <a:ext cx="3360596" cy="3452550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cursor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Cursor c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ập nhật trạng thái các bàn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12069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56601"/>
            <a:ext cx="3750518" cy="3439014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cursor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Cursor c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ập nhật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thông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tin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khách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27197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53" y="2111308"/>
            <a:ext cx="3764008" cy="2027281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cursor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Cursor t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ính tổng tiền của tất cả hóa đơn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117269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35" y="1036728"/>
            <a:ext cx="3439155" cy="3182819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cursor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Cursor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hiển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thị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các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nhân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viên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theo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ca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69438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/>
        </p:nvSpPr>
        <p:spPr>
          <a:xfrm>
            <a:off x="6263243" y="3081203"/>
            <a:ext cx="23012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Hệ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thống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lượng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món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đã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thêm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kiểm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đảm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đủ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ứng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05" name="Google Shape;505;p40"/>
          <p:cNvSpPr/>
          <p:nvPr/>
        </p:nvSpPr>
        <p:spPr>
          <a:xfrm>
            <a:off x="6252487" y="2804204"/>
            <a:ext cx="231627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đặt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món</a:t>
            </a:r>
            <a:endParaRPr lang="en-US" altLang="ko" sz="1500" dirty="0" err="1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627310" y="3350279"/>
            <a:ext cx="23012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r"/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ính tổng tiền dựa trên thời gian chơi, dịch vụ và khuyến mãi.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0"/>
          <p:cNvSpPr/>
          <p:nvPr/>
        </p:nvSpPr>
        <p:spPr>
          <a:xfrm>
            <a:off x="616553" y="3073280"/>
            <a:ext cx="248744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thanh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toán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3735509" y="1404721"/>
            <a:ext cx="1672981" cy="1672981"/>
          </a:xfrm>
          <a:prstGeom prst="ellipse">
            <a:avLst/>
          </a:prstGeom>
          <a:solidFill>
            <a:srgbClr val="FFCF38">
              <a:alpha val="71764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3067049" y="2621114"/>
            <a:ext cx="1672981" cy="1672981"/>
          </a:xfrm>
          <a:prstGeom prst="ellipse">
            <a:avLst/>
          </a:prstGeom>
          <a:solidFill>
            <a:srgbClr val="006941">
              <a:alpha val="71764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0"/>
          <p:cNvSpPr/>
          <p:nvPr/>
        </p:nvSpPr>
        <p:spPr>
          <a:xfrm>
            <a:off x="4403970" y="2621114"/>
            <a:ext cx="1672981" cy="1672981"/>
          </a:xfrm>
          <a:prstGeom prst="ellipse">
            <a:avLst/>
          </a:prstGeom>
          <a:solidFill>
            <a:srgbClr val="E74F42">
              <a:alpha val="71764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1" name="Google Shape;511;p40"/>
          <p:cNvGrpSpPr/>
          <p:nvPr/>
        </p:nvGrpSpPr>
        <p:grpSpPr>
          <a:xfrm>
            <a:off x="4443394" y="1985960"/>
            <a:ext cx="257211" cy="343005"/>
            <a:chOff x="3471472" y="902398"/>
            <a:chExt cx="295275" cy="393763"/>
          </a:xfrm>
        </p:grpSpPr>
        <p:sp>
          <p:nvSpPr>
            <p:cNvPr id="512" name="Google Shape;512;p40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/>
              <a:ahLst/>
              <a:cxnLst/>
              <a:rect l="l" t="t" r="r" b="b"/>
              <a:pathLst>
                <a:path w="295275" h="371475" extrusionOk="0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40"/>
          <p:cNvGrpSpPr/>
          <p:nvPr/>
        </p:nvGrpSpPr>
        <p:grpSpPr>
          <a:xfrm>
            <a:off x="3733286" y="3287513"/>
            <a:ext cx="340182" cy="340182"/>
            <a:chOff x="752656" y="1562597"/>
            <a:chExt cx="390525" cy="390525"/>
          </a:xfrm>
        </p:grpSpPr>
        <p:sp>
          <p:nvSpPr>
            <p:cNvPr id="515" name="Google Shape;515;p40"/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40"/>
          <p:cNvGrpSpPr/>
          <p:nvPr/>
        </p:nvGrpSpPr>
        <p:grpSpPr>
          <a:xfrm>
            <a:off x="5071296" y="3244852"/>
            <a:ext cx="337194" cy="345896"/>
            <a:chOff x="2772242" y="1560385"/>
            <a:chExt cx="376198" cy="385905"/>
          </a:xfrm>
        </p:grpSpPr>
        <p:sp>
          <p:nvSpPr>
            <p:cNvPr id="521" name="Google Shape;521;p40"/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 extrusionOk="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/>
              <a:ahLst/>
              <a:cxnLst/>
              <a:rect l="l" t="t" r="r" b="b"/>
              <a:pathLst>
                <a:path w="238125" h="171450" extrusionOk="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/>
              <a:ahLst/>
              <a:cxnLst/>
              <a:rect l="l" t="t" r="r" b="b"/>
              <a:pathLst>
                <a:path w="142875" h="133350" extrusionOk="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/>
              <a:ahLst/>
              <a:cxnLst/>
              <a:rect l="l" t="t" r="r" b="b"/>
              <a:pathLst>
                <a:path w="180975" h="276225" extrusionOk="0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40"/>
          <p:cNvSpPr txBox="1"/>
          <p:nvPr/>
        </p:nvSpPr>
        <p:spPr>
          <a:xfrm>
            <a:off x="5619284" y="1774967"/>
            <a:ext cx="23012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Hiển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thị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trạng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thái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trống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đang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đổi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loại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bida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phăng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bida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lỗ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5608528" y="1497968"/>
            <a:ext cx="231627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đặt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27" name="Google Shape;527;p40"/>
          <p:cNvSpPr txBox="1"/>
          <p:nvPr/>
        </p:nvSpPr>
        <p:spPr>
          <a:xfrm>
            <a:off x="1219199" y="697594"/>
            <a:ext cx="670560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trình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nghiệp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vụ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/>
      <p:bldP spid="505" grpId="0"/>
      <p:bldP spid="506" grpId="0"/>
      <p:bldP spid="507" grpId="0"/>
      <p:bldP spid="508" grpId="0" animBg="1"/>
      <p:bldP spid="509" grpId="0" animBg="1"/>
      <p:bldP spid="510" grpId="0" animBg="1"/>
      <p:bldP spid="525" grpId="0"/>
      <p:bldP spid="52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65" y="2465094"/>
            <a:ext cx="4225050" cy="1852789"/>
          </a:xfrm>
          <a:prstGeom prst="roundRect">
            <a:avLst>
              <a:gd name="adj" fmla="val 1526"/>
            </a:avLst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999859" y="1268501"/>
            <a:ext cx="367827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Xây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dựng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cursor 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152261" y="1962492"/>
            <a:ext cx="36782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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Cursor k</a:t>
            </a:r>
            <a:r>
              <a:rPr lang="vi-VN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iểm tra các sản phẩm số lượng sắp hết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43770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/>
        </p:nvSpPr>
        <p:spPr>
          <a:xfrm>
            <a:off x="1754065" y="1671916"/>
            <a:ext cx="5631473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ko" sz="72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Thiết</a:t>
            </a:r>
            <a:r>
              <a:rPr lang="en-US" altLang="ko" sz="72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 </a:t>
            </a:r>
            <a:r>
              <a:rPr lang="en-US" altLang="ko" sz="72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kế</a:t>
            </a:r>
            <a:br>
              <a:rPr lang="en-US" altLang="ko" sz="72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</a:br>
            <a:r>
              <a:rPr lang="en-US" altLang="ko" sz="72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Giao </a:t>
            </a:r>
            <a:r>
              <a:rPr lang="en-US" altLang="ko" sz="72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diện</a:t>
            </a:r>
            <a:endParaRPr lang="en-US" altLang="ko" sz="7200" dirty="0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/>
        </p:nvSpPr>
        <p:spPr>
          <a:xfrm>
            <a:off x="1850781" y="1671916"/>
            <a:ext cx="5438042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ko" sz="72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Demo</a:t>
            </a:r>
            <a:br>
              <a:rPr lang="en-US" altLang="ko" sz="72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</a:br>
            <a:r>
              <a:rPr lang="en-US" altLang="ko" sz="72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hệ</a:t>
            </a:r>
            <a:r>
              <a:rPr lang="en-US" altLang="ko" sz="72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 </a:t>
            </a:r>
            <a:r>
              <a:rPr lang="en-US" altLang="ko" sz="72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thống</a:t>
            </a:r>
            <a:r>
              <a:rPr lang="en-US" altLang="ko" sz="72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579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/>
          <p:nvPr/>
        </p:nvSpPr>
        <p:spPr>
          <a:xfrm>
            <a:off x="1863544" y="552641"/>
            <a:ext cx="541691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Chức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năng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hệ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thống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704698" y="1928728"/>
            <a:ext cx="7931301" cy="411978"/>
          </a:xfrm>
          <a:custGeom>
            <a:avLst/>
            <a:gdLst/>
            <a:ahLst/>
            <a:cxnLst/>
            <a:rect l="l" t="t" r="r" b="b"/>
            <a:pathLst>
              <a:path w="10315575" h="647700" extrusionOk="0">
                <a:moveTo>
                  <a:pt x="95250" y="501110"/>
                </a:moveTo>
                <a:cubicBezTo>
                  <a:pt x="169354" y="535591"/>
                  <a:pt x="257270" y="557593"/>
                  <a:pt x="369760" y="557593"/>
                </a:cubicBezTo>
                <a:cubicBezTo>
                  <a:pt x="884872" y="557689"/>
                  <a:pt x="884872" y="95250"/>
                  <a:pt x="1400080" y="95250"/>
                </a:cubicBezTo>
                <a:cubicBezTo>
                  <a:pt x="1915287" y="95250"/>
                  <a:pt x="1915287" y="557689"/>
                  <a:pt x="2430399" y="557689"/>
                </a:cubicBezTo>
                <a:cubicBezTo>
                  <a:pt x="2945606" y="557689"/>
                  <a:pt x="2945606" y="95250"/>
                  <a:pt x="3460718" y="95250"/>
                </a:cubicBezTo>
                <a:cubicBezTo>
                  <a:pt x="3975925" y="95250"/>
                  <a:pt x="3975925" y="557689"/>
                  <a:pt x="4491037" y="557689"/>
                </a:cubicBezTo>
                <a:cubicBezTo>
                  <a:pt x="5006245" y="557689"/>
                  <a:pt x="5006245" y="95250"/>
                  <a:pt x="5521452" y="95250"/>
                </a:cubicBezTo>
                <a:cubicBezTo>
                  <a:pt x="6036659" y="95250"/>
                  <a:pt x="6036659" y="557689"/>
                  <a:pt x="6551771" y="557689"/>
                </a:cubicBezTo>
                <a:cubicBezTo>
                  <a:pt x="7066883" y="557689"/>
                  <a:pt x="7066883" y="95250"/>
                  <a:pt x="7581995" y="95250"/>
                </a:cubicBezTo>
                <a:cubicBezTo>
                  <a:pt x="8097202" y="95250"/>
                  <a:pt x="8097202" y="557689"/>
                  <a:pt x="8612314" y="557689"/>
                </a:cubicBezTo>
                <a:cubicBezTo>
                  <a:pt x="9127426" y="557689"/>
                  <a:pt x="9127426" y="95250"/>
                  <a:pt x="9642633" y="95250"/>
                </a:cubicBezTo>
                <a:cubicBezTo>
                  <a:pt x="9947624" y="95250"/>
                  <a:pt x="10072021" y="257365"/>
                  <a:pt x="10229659" y="389572"/>
                </a:cubicBezTo>
              </a:path>
            </a:pathLst>
          </a:custGeom>
          <a:noFill/>
          <a:ln w="25400" cap="rnd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D2F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704698" y="1442836"/>
            <a:ext cx="656019" cy="656019"/>
          </a:xfrm>
          <a:prstGeom prst="ellipse">
            <a:avLst/>
          </a:prstGeom>
          <a:solidFill>
            <a:srgbClr val="D50037"/>
          </a:solidFill>
          <a:ln w="127000" cap="rnd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01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2225881" y="2513022"/>
            <a:ext cx="656019" cy="656019"/>
          </a:xfrm>
          <a:prstGeom prst="ellipse">
            <a:avLst/>
          </a:prstGeom>
          <a:solidFill>
            <a:srgbClr val="D50037"/>
          </a:solidFill>
          <a:ln w="127000" cap="rnd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02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47" name="Google Shape;547;p42"/>
          <p:cNvSpPr/>
          <p:nvPr/>
        </p:nvSpPr>
        <p:spPr>
          <a:xfrm>
            <a:off x="3808217" y="1387019"/>
            <a:ext cx="656019" cy="656019"/>
          </a:xfrm>
          <a:prstGeom prst="ellipse">
            <a:avLst/>
          </a:prstGeom>
          <a:solidFill>
            <a:srgbClr val="D50037"/>
          </a:solidFill>
          <a:ln w="127000" cap="rnd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03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48" name="Google Shape;548;p42"/>
          <p:cNvSpPr/>
          <p:nvPr/>
        </p:nvSpPr>
        <p:spPr>
          <a:xfrm>
            <a:off x="6975084" y="1387019"/>
            <a:ext cx="656019" cy="656019"/>
          </a:xfrm>
          <a:prstGeom prst="ellipse">
            <a:avLst/>
          </a:prstGeom>
          <a:solidFill>
            <a:srgbClr val="D50037"/>
          </a:solidFill>
          <a:ln w="127000" cap="rnd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5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513369" y="2826598"/>
            <a:ext cx="111618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Xử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yêu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cầu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đồ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ăn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thức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uống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động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cập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nhật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2"/>
          <p:cNvSpPr/>
          <p:nvPr/>
        </p:nvSpPr>
        <p:spPr>
          <a:xfrm>
            <a:off x="197537" y="2303688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b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dịch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vụ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51" name="Google Shape;551;p42"/>
          <p:cNvSpPr txBox="1"/>
          <p:nvPr/>
        </p:nvSpPr>
        <p:spPr>
          <a:xfrm>
            <a:off x="1860388" y="3774881"/>
            <a:ext cx="138025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Hiển thị trạng thái bàn, hỗ trợ đặt trước, và tự động cập nhật thời gian sử dụng.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2"/>
          <p:cNvSpPr/>
          <p:nvPr/>
        </p:nvSpPr>
        <p:spPr>
          <a:xfrm>
            <a:off x="1715315" y="3275641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endParaRPr lang="en-US" altLang="ko" sz="1500" dirty="0" err="1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3568322" y="3112512"/>
            <a:ext cx="1135285" cy="558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Lưu trữ thông tin khách hàng, tích điểm và áp dụng khuyến mãi tự động.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2"/>
          <p:cNvSpPr/>
          <p:nvPr/>
        </p:nvSpPr>
        <p:spPr>
          <a:xfrm>
            <a:off x="3312805" y="2358050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khách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tích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điểm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6645804" y="3094927"/>
            <a:ext cx="131431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xem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tồn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thêm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xóa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sửa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sản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phẩm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nhập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56" name="Google Shape;556;p42"/>
          <p:cNvSpPr/>
          <p:nvPr/>
        </p:nvSpPr>
        <p:spPr>
          <a:xfrm>
            <a:off x="4978812" y="3372145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nhân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viên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35" y="2489189"/>
            <a:ext cx="780356" cy="786452"/>
          </a:xfrm>
          <a:prstGeom prst="rect">
            <a:avLst/>
          </a:prstGeom>
        </p:spPr>
      </p:pic>
      <p:sp>
        <p:nvSpPr>
          <p:cNvPr id="17" name="Google Shape;555;p42"/>
          <p:cNvSpPr txBox="1"/>
          <p:nvPr/>
        </p:nvSpPr>
        <p:spPr>
          <a:xfrm>
            <a:off x="5200713" y="3882099"/>
            <a:ext cx="121320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just"/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lý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nhân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 </a:t>
            </a:r>
            <a:r>
              <a:rPr lang="vi-VN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lịch làm việc</a:t>
            </a:r>
            <a:r>
              <a:rPr lang="en-US" altLang="ko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556;p42"/>
          <p:cNvSpPr/>
          <p:nvPr/>
        </p:nvSpPr>
        <p:spPr>
          <a:xfrm>
            <a:off x="6470089" y="2380220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b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</a:b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kho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 </a:t>
            </a:r>
            <a:r>
              <a:rPr lang="en-US" altLang="ko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hàng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0" animBg="1"/>
      <p:bldP spid="546" grpId="0" animBg="1"/>
      <p:bldP spid="547" grpId="0" animBg="1"/>
      <p:bldP spid="548" grpId="0" animBg="1"/>
      <p:bldP spid="549" grpId="0"/>
      <p:bldP spid="550" grpId="0"/>
      <p:bldP spid="551" grpId="0"/>
      <p:bldP spid="552" grpId="0"/>
      <p:bldP spid="553" grpId="0"/>
      <p:bldP spid="554" grpId="0"/>
      <p:bldP spid="555" grpId="0"/>
      <p:bldP spid="55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/>
          <p:nvPr/>
        </p:nvSpPr>
        <p:spPr>
          <a:xfrm>
            <a:off x="1863544" y="552641"/>
            <a:ext cx="541691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Chức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năng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hệ</a:t>
            </a:r>
            <a:r>
              <a:rPr lang="en-US" altLang="ko" sz="21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altLang="ko" sz="21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thống</a:t>
            </a:r>
            <a:endParaRPr sz="21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704698" y="1928728"/>
            <a:ext cx="7931301" cy="411978"/>
          </a:xfrm>
          <a:custGeom>
            <a:avLst/>
            <a:gdLst/>
            <a:ahLst/>
            <a:cxnLst/>
            <a:rect l="l" t="t" r="r" b="b"/>
            <a:pathLst>
              <a:path w="10315575" h="647700" extrusionOk="0">
                <a:moveTo>
                  <a:pt x="95250" y="501110"/>
                </a:moveTo>
                <a:cubicBezTo>
                  <a:pt x="169354" y="535591"/>
                  <a:pt x="257270" y="557593"/>
                  <a:pt x="369760" y="557593"/>
                </a:cubicBezTo>
                <a:cubicBezTo>
                  <a:pt x="884872" y="557689"/>
                  <a:pt x="884872" y="95250"/>
                  <a:pt x="1400080" y="95250"/>
                </a:cubicBezTo>
                <a:cubicBezTo>
                  <a:pt x="1915287" y="95250"/>
                  <a:pt x="1915287" y="557689"/>
                  <a:pt x="2430399" y="557689"/>
                </a:cubicBezTo>
                <a:cubicBezTo>
                  <a:pt x="2945606" y="557689"/>
                  <a:pt x="2945606" y="95250"/>
                  <a:pt x="3460718" y="95250"/>
                </a:cubicBezTo>
                <a:cubicBezTo>
                  <a:pt x="3975925" y="95250"/>
                  <a:pt x="3975925" y="557689"/>
                  <a:pt x="4491037" y="557689"/>
                </a:cubicBezTo>
                <a:cubicBezTo>
                  <a:pt x="5006245" y="557689"/>
                  <a:pt x="5006245" y="95250"/>
                  <a:pt x="5521452" y="95250"/>
                </a:cubicBezTo>
                <a:cubicBezTo>
                  <a:pt x="6036659" y="95250"/>
                  <a:pt x="6036659" y="557689"/>
                  <a:pt x="6551771" y="557689"/>
                </a:cubicBezTo>
                <a:cubicBezTo>
                  <a:pt x="7066883" y="557689"/>
                  <a:pt x="7066883" y="95250"/>
                  <a:pt x="7581995" y="95250"/>
                </a:cubicBezTo>
                <a:cubicBezTo>
                  <a:pt x="8097202" y="95250"/>
                  <a:pt x="8097202" y="557689"/>
                  <a:pt x="8612314" y="557689"/>
                </a:cubicBezTo>
                <a:cubicBezTo>
                  <a:pt x="9127426" y="557689"/>
                  <a:pt x="9127426" y="95250"/>
                  <a:pt x="9642633" y="95250"/>
                </a:cubicBezTo>
                <a:cubicBezTo>
                  <a:pt x="9947624" y="95250"/>
                  <a:pt x="10072021" y="257365"/>
                  <a:pt x="10229659" y="389572"/>
                </a:cubicBezTo>
              </a:path>
            </a:pathLst>
          </a:custGeom>
          <a:noFill/>
          <a:ln w="25400" cap="rnd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D2F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704698" y="1442836"/>
            <a:ext cx="656019" cy="656019"/>
          </a:xfrm>
          <a:prstGeom prst="ellipse">
            <a:avLst/>
          </a:prstGeom>
          <a:solidFill>
            <a:srgbClr val="D50037"/>
          </a:solidFill>
          <a:ln w="127000" cap="rnd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02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2225881" y="2513022"/>
            <a:ext cx="656019" cy="656019"/>
          </a:xfrm>
          <a:prstGeom prst="ellipse">
            <a:avLst/>
          </a:prstGeom>
          <a:solidFill>
            <a:srgbClr val="D50037"/>
          </a:solidFill>
          <a:ln w="127000" cap="rnd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03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47" name="Google Shape;547;p42"/>
          <p:cNvSpPr/>
          <p:nvPr/>
        </p:nvSpPr>
        <p:spPr>
          <a:xfrm>
            <a:off x="3808217" y="1387019"/>
            <a:ext cx="656019" cy="656019"/>
          </a:xfrm>
          <a:prstGeom prst="ellipse">
            <a:avLst/>
          </a:prstGeom>
          <a:solidFill>
            <a:srgbClr val="D50037"/>
          </a:solidFill>
          <a:ln w="127000" cap="rnd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04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548" name="Google Shape;548;p42"/>
          <p:cNvSpPr/>
          <p:nvPr/>
        </p:nvSpPr>
        <p:spPr>
          <a:xfrm>
            <a:off x="6953103" y="1387019"/>
            <a:ext cx="656019" cy="656019"/>
          </a:xfrm>
          <a:prstGeom prst="ellipse">
            <a:avLst/>
          </a:prstGeom>
          <a:solidFill>
            <a:srgbClr val="D50037"/>
          </a:solidFill>
          <a:ln w="127000" cap="rnd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06</a:t>
            </a:r>
            <a:endParaRPr lang="en-US" altLang="ko" sz="1500" dirty="0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513369" y="2830994"/>
            <a:ext cx="1019474" cy="54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vi-V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Hiển thị trạng thái bàn, hỗ trợ đặt trước, và tự động cập nhật thời gian sử dụng.</a:t>
            </a:r>
          </a:p>
          <a:p>
            <a:pPr lvl="0" algn="just"/>
            <a:endParaRPr lang="en-US" altLang="ko" sz="11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50" name="Google Shape;550;p42"/>
          <p:cNvSpPr/>
          <p:nvPr/>
        </p:nvSpPr>
        <p:spPr>
          <a:xfrm>
            <a:off x="197537" y="2303688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b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bàn</a:t>
            </a:r>
            <a:endParaRPr lang="en-US" sz="1500" dirty="0" err="1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500" dirty="0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551" name="Google Shape;551;p42"/>
          <p:cNvSpPr txBox="1"/>
          <p:nvPr/>
        </p:nvSpPr>
        <p:spPr>
          <a:xfrm>
            <a:off x="1724107" y="3968312"/>
            <a:ext cx="166600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vi-V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Lưu trữ thông tin khách hàng, tích điểm và áp dụng khuyến mãi tự động.</a:t>
            </a:r>
          </a:p>
          <a:p>
            <a:pPr lvl="0" algn="just"/>
            <a:endParaRPr lang="vi-VN" altLang="ko" sz="11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52" name="Google Shape;552;p42"/>
          <p:cNvSpPr/>
          <p:nvPr/>
        </p:nvSpPr>
        <p:spPr>
          <a:xfrm>
            <a:off x="1715315" y="3275641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5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 </a:t>
            </a:r>
            <a:r>
              <a:rPr lang="en-US" sz="150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sz="15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khách</a:t>
            </a:r>
            <a:r>
              <a:rPr lang="en-US" sz="15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r>
              <a:rPr lang="en-US" sz="15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r>
              <a:rPr lang="en-US" sz="15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tích</a:t>
            </a:r>
            <a:r>
              <a:rPr lang="en-US" sz="15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điểm</a:t>
            </a:r>
          </a:p>
          <a:p>
            <a:pPr lvl="0" algn="ctr"/>
            <a:endParaRPr lang="en-US" altLang="ko" sz="1500" dirty="0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3555133" y="2963043"/>
            <a:ext cx="1179246" cy="558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vi-V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 lý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nhân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 </a:t>
            </a:r>
            <a:r>
              <a:rPr lang="vi-V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lịch làm việc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just"/>
            <a:endParaRPr lang="vi-VN" altLang="ko" sz="11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54" name="Google Shape;554;p42"/>
          <p:cNvSpPr/>
          <p:nvPr/>
        </p:nvSpPr>
        <p:spPr>
          <a:xfrm>
            <a:off x="3312805" y="2358050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nhân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viên</a:t>
            </a:r>
          </a:p>
        </p:txBody>
      </p:sp>
      <p:sp>
        <p:nvSpPr>
          <p:cNvPr id="555" name="Google Shape;555;p42"/>
          <p:cNvSpPr txBox="1"/>
          <p:nvPr/>
        </p:nvSpPr>
        <p:spPr>
          <a:xfrm>
            <a:off x="6645804" y="3147681"/>
            <a:ext cx="1371465" cy="558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Tạo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cáo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chi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tiết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về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doanh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chi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phí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lợi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nhuận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giai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đoạn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loại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dịch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vụ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just"/>
            <a:endParaRPr lang="en-US" sz="11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56" name="Google Shape;556;p42"/>
          <p:cNvSpPr/>
          <p:nvPr/>
        </p:nvSpPr>
        <p:spPr>
          <a:xfrm>
            <a:off x="4978812" y="3372145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Quản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lý</a:t>
            </a:r>
            <a:b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</a:b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kho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hàng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 </a:t>
            </a:r>
          </a:p>
          <a:p>
            <a:pPr lvl="0" algn="ctr"/>
            <a:endParaRPr lang="en-US" altLang="ko" sz="1500" dirty="0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17" name="Google Shape;555;p42"/>
          <p:cNvSpPr txBox="1"/>
          <p:nvPr/>
        </p:nvSpPr>
        <p:spPr>
          <a:xfrm>
            <a:off x="5042451" y="3864514"/>
            <a:ext cx="15385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quản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xem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tồn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thêm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xóa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sửa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sản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phẩm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nhập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hàng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8" name="Google Shape;556;p42"/>
          <p:cNvSpPr/>
          <p:nvPr/>
        </p:nvSpPr>
        <p:spPr>
          <a:xfrm>
            <a:off x="6470089" y="2380220"/>
            <a:ext cx="166600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Báo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cáo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và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phân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tích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doanh</a:t>
            </a:r>
            <a:r>
              <a:rPr lang="en-US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Sigmar One"/>
                <a:ea typeface="Sigmar One"/>
                <a:cs typeface="Sigmar One"/>
              </a:rPr>
              <a:t>thu</a:t>
            </a:r>
          </a:p>
          <a:p>
            <a:pPr algn="ctr"/>
            <a:endParaRPr lang="en-US" altLang="ko" sz="1500" dirty="0">
              <a:solidFill>
                <a:schemeClr val="lt1"/>
              </a:solidFill>
              <a:latin typeface="Sigmar One"/>
              <a:ea typeface="Sigmar One"/>
              <a:cs typeface="Sigmar One"/>
            </a:endParaRPr>
          </a:p>
        </p:txBody>
      </p:sp>
      <p:sp>
        <p:nvSpPr>
          <p:cNvPr id="4" name="Google Shape;548;p42">
            <a:extLst>
              <a:ext uri="{FF2B5EF4-FFF2-40B4-BE49-F238E27FC236}">
                <a16:creationId xmlns:a16="http://schemas.microsoft.com/office/drawing/2014/main" id="{BB3058CC-F9AB-0FFE-D6DB-2FA015E67B3D}"/>
              </a:ext>
            </a:extLst>
          </p:cNvPr>
          <p:cNvSpPr/>
          <p:nvPr/>
        </p:nvSpPr>
        <p:spPr>
          <a:xfrm>
            <a:off x="5483322" y="2532950"/>
            <a:ext cx="656019" cy="656019"/>
          </a:xfrm>
          <a:prstGeom prst="ellipse">
            <a:avLst/>
          </a:prstGeom>
          <a:solidFill>
            <a:srgbClr val="D50037"/>
          </a:solidFill>
          <a:ln w="127000" cap="rnd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0</a:t>
            </a:r>
            <a:r>
              <a:rPr lang="en-US" altLang="ko" sz="1500" dirty="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5</a:t>
            </a:r>
            <a:endParaRPr sz="1500" dirty="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  <p:extLst>
      <p:ext uri="{BB962C8B-B14F-4D97-AF65-F5344CB8AC3E}">
        <p14:creationId xmlns:p14="http://schemas.microsoft.com/office/powerpoint/2010/main" val="53513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0" animBg="1"/>
      <p:bldP spid="555" grpId="0"/>
      <p:bldP spid="1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1814</Words>
  <Application>Microsoft Office PowerPoint</Application>
  <PresentationFormat>Trình chiếu Trên màn hình (16:9)</PresentationFormat>
  <Paragraphs>233</Paragraphs>
  <Slides>72</Slides>
  <Notes>72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72</vt:i4>
      </vt:variant>
    </vt:vector>
  </HeadingPairs>
  <TitlesOfParts>
    <vt:vector size="80" baseType="lpstr">
      <vt:lpstr>Noto Sans Symbols</vt:lpstr>
      <vt:lpstr>Sigmar One</vt:lpstr>
      <vt:lpstr>Wingdings</vt:lpstr>
      <vt:lpstr>Times New Roman</vt:lpstr>
      <vt:lpstr>Calibri</vt:lpstr>
      <vt:lpstr>Arial</vt:lpstr>
      <vt:lpstr>Simple Light</vt:lpstr>
      <vt:lpstr>PPTMON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Đức Tồ</dc:creator>
  <cp:lastModifiedBy>Hà Huy Phong</cp:lastModifiedBy>
  <cp:revision>460</cp:revision>
  <dcterms:modified xsi:type="dcterms:W3CDTF">2024-12-02T01:38:39Z</dcterms:modified>
</cp:coreProperties>
</file>